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5" r:id="rId2"/>
    <p:sldId id="257" r:id="rId3"/>
    <p:sldId id="258" r:id="rId4"/>
    <p:sldId id="277" r:id="rId5"/>
    <p:sldId id="259" r:id="rId6"/>
    <p:sldId id="278" r:id="rId7"/>
    <p:sldId id="282" r:id="rId8"/>
    <p:sldId id="280" r:id="rId9"/>
    <p:sldId id="286" r:id="rId10"/>
    <p:sldId id="260" r:id="rId11"/>
    <p:sldId id="261" r:id="rId12"/>
    <p:sldId id="279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83" r:id="rId23"/>
    <p:sldId id="271" r:id="rId24"/>
    <p:sldId id="272" r:id="rId25"/>
    <p:sldId id="273" r:id="rId26"/>
    <p:sldId id="284" r:id="rId27"/>
    <p:sldId id="281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3B46F-E10C-4075-9FB7-DF8C04038917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FCF7D-F8E5-4190-B1D5-0F975E0F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Are you a risk taker?</a:t>
            </a:r>
          </a:p>
          <a:p>
            <a:r>
              <a:rPr lang="en-US" dirty="0" smtClean="0"/>
              <a:t>2. List the risk-taking</a:t>
            </a:r>
            <a:r>
              <a:rPr lang="en-US" baseline="0" dirty="0" smtClean="0"/>
              <a:t> situations you have experienced.</a:t>
            </a:r>
          </a:p>
          <a:p>
            <a:r>
              <a:rPr lang="en-US" baseline="0" dirty="0" smtClean="0"/>
              <a:t>3. What is the exposure / severity of those risks?  Chart: Section 2.2 page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FCF7D-F8E5-4190-B1D5-0F975E0FCE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35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List 1 farm task which each area of PPE can keep you safe.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FCF7D-F8E5-4190-B1D5-0F975E0FCEE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91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really important!</a:t>
            </a:r>
            <a:r>
              <a:rPr lang="en-US" baseline="0" dirty="0" smtClean="0"/>
              <a:t>  Let’s quickly read page 3 in section 2.11 together as a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FCF7D-F8E5-4190-B1D5-0F975E0FCEE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60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FCF7D-F8E5-4190-B1D5-0F975E0FCEE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37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Complet</a:t>
            </a:r>
            <a:r>
              <a:rPr lang="en-US" baseline="0" dirty="0" smtClean="0"/>
              <a:t>e rpm question #4 on page 4 of 2.3.</a:t>
            </a:r>
          </a:p>
          <a:p>
            <a:r>
              <a:rPr lang="en-US" baseline="0" dirty="0" smtClean="0"/>
              <a:t>2. How fast is your reaction time?</a:t>
            </a:r>
          </a:p>
          <a:p>
            <a:r>
              <a:rPr lang="en-US" baseline="0" dirty="0" smtClean="0"/>
              <a:t>-use the stop watch on your phone to determine your reaction time!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FCF7D-F8E5-4190-B1D5-0F975E0FCE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91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Can you think of specific jobs that you complete</a:t>
            </a:r>
            <a:r>
              <a:rPr lang="en-US" baseline="0" dirty="0" smtClean="0"/>
              <a:t> on the farm?</a:t>
            </a:r>
          </a:p>
          <a:p>
            <a:r>
              <a:rPr lang="en-US" dirty="0" smtClean="0"/>
              <a:t>-Do</a:t>
            </a:r>
            <a:r>
              <a:rPr lang="en-US" baseline="0" dirty="0" smtClean="0"/>
              <a:t> they fit the age criteria suggested?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FCF7D-F8E5-4190-B1D5-0F975E0FCEE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85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Know</a:t>
            </a:r>
            <a:r>
              <a:rPr lang="en-US" baseline="0" dirty="0" smtClean="0"/>
              <a:t> where to find the latest weather warnings!  </a:t>
            </a:r>
          </a:p>
          <a:p>
            <a:r>
              <a:rPr lang="en-US" baseline="0" dirty="0" smtClean="0"/>
              <a:t>2. Farming occurs everyday of the year…regardless of the weather!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FCF7D-F8E5-4190-B1D5-0F975E0FCEE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36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Further detail</a:t>
            </a:r>
            <a:r>
              <a:rPr lang="en-US" baseline="0" dirty="0" smtClean="0"/>
              <a:t> for protection is in the student manual!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How is Heat Illness prevented?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is Hypothermia?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FCF7D-F8E5-4190-B1D5-0F975E0FCEE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58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r>
              <a:rPr lang="en-US" baseline="0" dirty="0" smtClean="0"/>
              <a:t> Watch for severe weather!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FCF7D-F8E5-4190-B1D5-0F975E0FCEE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35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Topography</a:t>
            </a:r>
            <a:r>
              <a:rPr lang="en-US" baseline="0" dirty="0" smtClean="0"/>
              <a:t> that is low at risk of flooding and high topography is at risk of lightning!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FCF7D-F8E5-4190-B1D5-0F975E0FCEE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71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are many environmental hazards on a farm.  Dust, Welding rays, Slippery floors</a:t>
            </a:r>
          </a:p>
          <a:p>
            <a:r>
              <a:rPr lang="en-US" baseline="0" dirty="0" smtClean="0"/>
              <a:t>Proper Storage and Cleanup is important to keep the farm safe!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FCF7D-F8E5-4190-B1D5-0F975E0FCEE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62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Working on the farm isn’t a beauty pageant!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FCF7D-F8E5-4190-B1D5-0F975E0FCEE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68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50126-C376-421B-8A93-C7791C1685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905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6635E-2457-442D-AD10-AA8E6EC5FB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32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CD123-0F45-4901-9763-9F6B30BC6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844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AC1EF-3D12-42DD-A6AA-BDC9BD52A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9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D9F8B-891A-4FB0-87E4-0C63E74DBA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34AFD-E168-47BA-BD34-1A97FEC851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28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0297E-2517-45E8-B97A-386C4F0710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86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23F1C-2803-4D28-88A2-EAEEEC5CED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16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C1C13-E55E-4324-844E-A9B032DC08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80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E19DF-CC18-4F07-A411-E73B364545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7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8A451-904E-4EA6-94A1-2E1E5B5305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05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C9BBF43-326D-4D26-B631-D2A74676C4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lLhnPcf1EA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pc.ncep.noaa.gov/html/heatindex.s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eather.gov/epz/wxcalc_windchil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2e800376-eb8a-41ea-b3a4-dde2c3fe632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h2-uwlWARA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Farm Safety </a:t>
            </a:r>
            <a:r>
              <a:rPr lang="en-US" altLang="en-US" dirty="0"/>
              <a:t>Basics for 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928" y="3505200"/>
            <a:ext cx="8229600" cy="2667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Supplies needed for tonight’s </a:t>
            </a:r>
            <a:r>
              <a:rPr lang="en-US" sz="2400" dirty="0" smtClean="0"/>
              <a:t>class:</a:t>
            </a:r>
          </a:p>
          <a:p>
            <a:r>
              <a:rPr lang="en-US" sz="2400" dirty="0" smtClean="0"/>
              <a:t>Stop watch</a:t>
            </a:r>
          </a:p>
          <a:p>
            <a:r>
              <a:rPr lang="en-US" sz="2400" dirty="0" smtClean="0"/>
              <a:t>Blank piece of paper</a:t>
            </a:r>
          </a:p>
          <a:p>
            <a:r>
              <a:rPr lang="en-US" sz="2400" dirty="0" smtClean="0"/>
              <a:t>Basic art supplies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Farm </a:t>
            </a:r>
            <a:r>
              <a:rPr lang="en-US" sz="2400" dirty="0"/>
              <a:t>Safety: (4:10) </a:t>
            </a:r>
            <a:r>
              <a:rPr lang="en-US" sz="2400" dirty="0">
                <a:hlinkClick r:id="rId2"/>
              </a:rPr>
              <a:t>https://www.youtube.com/watch?v=rlLhnPcf1EA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2819400" y="1445887"/>
            <a:ext cx="2514600" cy="535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 panose="020B0A04020102020204" pitchFamily="34" charset="0"/>
              </a:rPr>
              <a:t>Section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5007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Reduce Risk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Recognize our own RISKY traits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Recognize when more training is needed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Remove hazards from the workplace 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Use safety equipment CORRECTLY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Reaction Time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“the time it takes for a person to react to an event or an emergency”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Factors affecting reaction time: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Experience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Fitness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Fatigue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Illness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Pre-occupation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Distraction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Mood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17638"/>
            <a:ext cx="4038600" cy="47085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Weather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Drugs/Medication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Alcohol and Tobacco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Machine Vibrations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Poor Vision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Poor Hearing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Realistic Reaction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n-US" dirty="0" smtClean="0"/>
              <a:t>¾ of a second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Slower than it takes for a tractor to reach the point of tipping over!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dirty="0" smtClean="0"/>
              <a:t>½ of a second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540 PTO will turn 4.5 times before reaction can occur!</a:t>
            </a:r>
            <a:endParaRPr lang="en-US" dirty="0"/>
          </a:p>
        </p:txBody>
      </p:sp>
      <p:pic>
        <p:nvPicPr>
          <p:cNvPr id="5" name="Picture 4" descr="&lt;strong&gt;stopwatch&lt;/strong&gt; | London, England, UK | Leo Reynolds | Flickr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0" y="4419600"/>
            <a:ext cx="20193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55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Age Appropriate Tasks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Age 12-13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Hand raking/digging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Limited power tool use with supervision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Operating lawn mower or garden tractor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Handling/assisting with animals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Other low-risk tasks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Age 14-15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Equipment Maintenance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Manual feeding of livestock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Operating non-articulated tractors for fieldwork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Raking Hay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Operating a pressure washer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Age Appropriate Tasks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Age 16-18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Ordinary use of tractors, self propelled machinery, augers, elevators, and other equipment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Pulling oversize loads, simultaneous use of multiple vehicles, and applying chemicals (with proper training)</a:t>
            </a:r>
          </a:p>
        </p:txBody>
      </p:sp>
      <p:pic>
        <p:nvPicPr>
          <p:cNvPr id="9220" name="Picture 7" descr="tra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2438400"/>
            <a:ext cx="504825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5181600" y="5334000"/>
            <a:ext cx="323373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http://www.agdepartment.com/Images/LivestockPollution/tractor.jpg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Severe Weather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19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Areas of risk include:</a:t>
            </a:r>
          </a:p>
          <a:p>
            <a:pPr lvl="1" eaLnBrk="1" hangingPunct="1"/>
            <a:r>
              <a:rPr lang="en-US" altLang="en-US" dirty="0" smtClean="0"/>
              <a:t>High Temperatures (heat cramps, heat exhaustion, heat stroke)</a:t>
            </a:r>
          </a:p>
          <a:p>
            <a:pPr lvl="1" eaLnBrk="1" hangingPunct="1"/>
            <a:r>
              <a:rPr lang="en-US" altLang="en-US" dirty="0" smtClean="0"/>
              <a:t>High Humidity (thunderstorms, lightning, tornadoes)</a:t>
            </a:r>
          </a:p>
          <a:p>
            <a:pPr lvl="1" eaLnBrk="1" hangingPunct="1"/>
            <a:r>
              <a:rPr lang="en-US" altLang="en-US" dirty="0" smtClean="0"/>
              <a:t>Winter Weather (Frostbite, Hypothermia, Slippery conditions)</a:t>
            </a:r>
          </a:p>
        </p:txBody>
      </p:sp>
      <p:pic>
        <p:nvPicPr>
          <p:cNvPr id="10244" name="Picture 4" descr="MCj041246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7200"/>
            <a:ext cx="1843088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MCj0413624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1500188" cy="225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 descr="MCj0412748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219200"/>
            <a:ext cx="1506538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Heat and Cold Protection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Proper attire should be worn in heat and cold conditions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Heat: Sunscreen, wide brim hat, bandana, long sleeve shirt, long trousers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Cold: First layer T-shirt, second layer work shirt, third layer sweater, fourth layer jacket</a:t>
            </a:r>
          </a:p>
        </p:txBody>
      </p:sp>
      <p:sp>
        <p:nvSpPr>
          <p:cNvPr id="2" name="Rectangle 1"/>
          <p:cNvSpPr/>
          <p:nvPr/>
        </p:nvSpPr>
        <p:spPr>
          <a:xfrm>
            <a:off x="1600200" y="40386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Heat Index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76400" y="5486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hlinkClick r:id="rId4"/>
              </a:rPr>
              <a:t>Windchill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Wind and Tornadoes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Check weather forecast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Observe threatening conditions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Remain alert to storms if a tornado “watch” is issued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Move to a safe shelter immediately if a tornado “warning” is issued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Go to basements or inner rooms of buildings away from windows</a:t>
            </a:r>
          </a:p>
          <a:p>
            <a:pPr marL="0" indent="0" eaLnBrk="1" hangingPunct="1">
              <a:buNone/>
            </a:pPr>
            <a:endParaRPr lang="en-US" altLang="en-US" sz="2400" dirty="0"/>
          </a:p>
          <a:p>
            <a:pPr eaLnBrk="1" hangingPunct="1"/>
            <a:r>
              <a:rPr lang="en-US" altLang="en-US" sz="2400" dirty="0" smtClean="0"/>
              <a:t>Do not try to outrun a tornado</a:t>
            </a:r>
          </a:p>
          <a:p>
            <a:pPr marL="0" indent="0" eaLnBrk="1" hangingPunct="1">
              <a:buNone/>
            </a:pPr>
            <a:endParaRPr lang="en-US" altLang="en-US" sz="2400" dirty="0"/>
          </a:p>
          <a:p>
            <a:pPr eaLnBrk="1" hangingPunct="1"/>
            <a:r>
              <a:rPr lang="en-US" altLang="en-US" sz="2400" dirty="0" smtClean="0"/>
              <a:t>Seek a low ditch for protection</a:t>
            </a:r>
          </a:p>
          <a:p>
            <a:pPr marL="0" indent="0" eaLnBrk="1" hangingPunct="1">
              <a:buNone/>
            </a:pP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Lie face down with hands over your head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Thunderstorms and Flooding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Lightning Risk- 30/30 Rule</a:t>
            </a:r>
          </a:p>
          <a:p>
            <a:pPr eaLnBrk="1" hangingPunct="1"/>
            <a:r>
              <a:rPr lang="en-US" altLang="en-US" dirty="0" smtClean="0"/>
              <a:t>Seek shelter away from water and “lightning rods”</a:t>
            </a:r>
          </a:p>
          <a:p>
            <a:pPr eaLnBrk="1" hangingPunct="1"/>
            <a:r>
              <a:rPr lang="en-US" altLang="en-US" dirty="0" smtClean="0"/>
              <a:t>Buildings, vehicles and cab tractors are a safe refuge</a:t>
            </a:r>
          </a:p>
          <a:p>
            <a:pPr eaLnBrk="1" hangingPunct="1"/>
            <a:r>
              <a:rPr lang="en-US" altLang="en-US" dirty="0" smtClean="0"/>
              <a:t>You can’t be sure what is under running water!</a:t>
            </a:r>
          </a:p>
        </p:txBody>
      </p:sp>
      <p:pic>
        <p:nvPicPr>
          <p:cNvPr id="13316" name="Picture 5" descr="palle-seedinocul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313238"/>
            <a:ext cx="3505200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3048000" y="6643688"/>
            <a:ext cx="48450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http://www.ipm.iastate.edu/ipm/icm/2004/3-22-2004/palle-seedinoculation.jpg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Housekeeping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Provide space for safe movement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Provide </a:t>
            </a:r>
            <a:r>
              <a:rPr lang="en-US" altLang="en-US" sz="2800" dirty="0"/>
              <a:t>a</a:t>
            </a:r>
            <a:r>
              <a:rPr lang="en-US" altLang="en-US" sz="2800" dirty="0" smtClean="0"/>
              <a:t>dequate lighting and ventilation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Install slip resistant flooring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Install covers on pits and floor openings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Always eliminate sharp edges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Always clearly mark exits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Always keep the farm clean and sanitary</a:t>
            </a:r>
          </a:p>
        </p:txBody>
      </p:sp>
      <p:pic>
        <p:nvPicPr>
          <p:cNvPr id="14340" name="Picture 4" descr="MCj043621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"/>
            <a:ext cx="13557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MCj0334098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2922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Youth Fatality Facts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Every third day there is a death working in agriculture </a:t>
            </a:r>
          </a:p>
          <a:p>
            <a:pPr marL="514350" indent="-457200" eaLnBrk="1" hangingPunct="1"/>
            <a:endParaRPr lang="en-US" altLang="en-US" dirty="0" smtClean="0"/>
          </a:p>
          <a:p>
            <a:pPr marL="514350" indent="-457200" eaLnBrk="1" hangingPunct="1"/>
            <a:r>
              <a:rPr lang="en-US" altLang="en-US" dirty="0" smtClean="0"/>
              <a:t>48% of all fatal injuries from Agriculture</a:t>
            </a:r>
          </a:p>
          <a:p>
            <a:pPr marL="514350" indent="-457200" eaLnBrk="1" hangingPunct="1"/>
            <a:endParaRPr lang="en-US" altLang="en-US" dirty="0"/>
          </a:p>
          <a:p>
            <a:pPr marL="514350" indent="-457200" eaLnBrk="1" hangingPunct="1"/>
            <a:endParaRPr lang="en-US" altLang="en-US" dirty="0" smtClean="0"/>
          </a:p>
          <a:p>
            <a:pPr marL="514350" indent="-457200" eaLnBrk="1" hangingPunct="1"/>
            <a:r>
              <a:rPr lang="en-US" altLang="en-US" dirty="0" smtClean="0"/>
              <a:t>44.8 times more likely to be fatally injured in Agriculture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smtClean="0"/>
              <a:t>Personal Dress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No jewelry or sandals!</a:t>
            </a:r>
          </a:p>
          <a:p>
            <a:pPr eaLnBrk="1" hangingPunct="1"/>
            <a:r>
              <a:rPr lang="en-US" altLang="en-US" dirty="0"/>
              <a:t>Tie long hair back</a:t>
            </a:r>
          </a:p>
          <a:p>
            <a:pPr eaLnBrk="1" hangingPunct="1"/>
            <a:r>
              <a:rPr lang="en-US" altLang="en-US" dirty="0" smtClean="0"/>
              <a:t>Wear </a:t>
            </a:r>
            <a:r>
              <a:rPr lang="en-US" altLang="en-US" dirty="0"/>
              <a:t>snug-fitting clothes</a:t>
            </a:r>
          </a:p>
          <a:p>
            <a:pPr eaLnBrk="1" hangingPunct="1"/>
            <a:r>
              <a:rPr lang="en-US" altLang="en-US" dirty="0" smtClean="0"/>
              <a:t>Wear leather shoes</a:t>
            </a:r>
          </a:p>
          <a:p>
            <a:pPr eaLnBrk="1" hangingPunct="1"/>
            <a:r>
              <a:rPr lang="en-US" altLang="en-US" dirty="0" smtClean="0"/>
              <a:t>Keep laces tied</a:t>
            </a:r>
          </a:p>
          <a:p>
            <a:pPr eaLnBrk="1" hangingPunct="1"/>
            <a:r>
              <a:rPr lang="en-US" altLang="en-US" dirty="0" smtClean="0"/>
              <a:t>Wear long pants</a:t>
            </a:r>
          </a:p>
          <a:p>
            <a:pPr eaLnBrk="1" hangingPunct="1"/>
            <a:r>
              <a:rPr lang="en-US" altLang="en-US" dirty="0" smtClean="0"/>
              <a:t>Wear a hat and gloves </a:t>
            </a:r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sz="2400" i="1" dirty="0" smtClean="0"/>
              <a:t>Farm work isn’t a beauty </a:t>
            </a:r>
            <a:r>
              <a:rPr lang="en-US" altLang="en-US" sz="2400" i="1" dirty="0"/>
              <a:t>p</a:t>
            </a:r>
            <a:r>
              <a:rPr lang="en-US" altLang="en-US" sz="2400" i="1" dirty="0" smtClean="0"/>
              <a:t>ageant!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218" y="2082800"/>
            <a:ext cx="2590800" cy="4292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6096000" y="2286000"/>
            <a:ext cx="228600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96000" y="2286000"/>
            <a:ext cx="259080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75218" y="6375400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Photo courtesy of: www.bing.com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Hazard Signs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Read!</a:t>
            </a:r>
          </a:p>
          <a:p>
            <a:pPr eaLnBrk="1" hangingPunct="1"/>
            <a:r>
              <a:rPr lang="en-US" altLang="en-US" dirty="0" smtClean="0"/>
              <a:t>Respect!</a:t>
            </a:r>
          </a:p>
          <a:p>
            <a:pPr eaLnBrk="1" hangingPunct="1"/>
            <a:r>
              <a:rPr lang="en-US" altLang="en-US" dirty="0" smtClean="0"/>
              <a:t>Respond!</a:t>
            </a:r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5791200" y="6643688"/>
            <a:ext cx="18473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055" y="2395538"/>
            <a:ext cx="2266950" cy="2266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707" y="3450215"/>
            <a:ext cx="2897332" cy="31934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29013"/>
            <a:ext cx="2247900" cy="3114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656" y="1143000"/>
            <a:ext cx="8229600" cy="4525963"/>
          </a:xfrm>
        </p:spPr>
        <p:txBody>
          <a:bodyPr/>
          <a:lstStyle/>
          <a:p>
            <a:r>
              <a:rPr lang="en-US" dirty="0" smtClean="0"/>
              <a:t>They are an important language!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91390"/>
            <a:ext cx="8538321" cy="486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02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Personal Protective Equipment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Eye—goggles, face shield</a:t>
            </a:r>
          </a:p>
          <a:p>
            <a:pPr eaLnBrk="1" hangingPunct="1"/>
            <a:r>
              <a:rPr lang="en-US" altLang="en-US" dirty="0" smtClean="0"/>
              <a:t>Respiratory—dust/cartridge mask)</a:t>
            </a:r>
          </a:p>
          <a:p>
            <a:pPr eaLnBrk="1" hangingPunct="1"/>
            <a:r>
              <a:rPr lang="en-US" altLang="en-US" dirty="0" smtClean="0"/>
              <a:t>Head—caps, hard hats</a:t>
            </a:r>
          </a:p>
          <a:p>
            <a:pPr eaLnBrk="1" hangingPunct="1"/>
            <a:r>
              <a:rPr lang="en-US" altLang="en-US" dirty="0" smtClean="0"/>
              <a:t>Hearing—ear plugs, acoustic muff</a:t>
            </a:r>
          </a:p>
          <a:p>
            <a:pPr eaLnBrk="1" hangingPunct="1"/>
            <a:r>
              <a:rPr lang="en-US" altLang="en-US" dirty="0" smtClean="0"/>
              <a:t>Foot—steel toe shoe</a:t>
            </a:r>
          </a:p>
          <a:p>
            <a:pPr eaLnBrk="1" hangingPunct="1"/>
            <a:r>
              <a:rPr lang="en-US" altLang="en-US" dirty="0" smtClean="0"/>
              <a:t>Hand—Gloves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17412" name="Picture 4" descr="hearing prote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070350"/>
            <a:ext cx="2971800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First Aid and Rescue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Along with safe equipment, a safe work site should have:</a:t>
            </a:r>
          </a:p>
          <a:p>
            <a:pPr lvl="1" eaLnBrk="1" hangingPunct="1"/>
            <a:r>
              <a:rPr lang="en-US" altLang="en-US" dirty="0" smtClean="0"/>
              <a:t>A person trained in CPR</a:t>
            </a:r>
          </a:p>
          <a:p>
            <a:pPr lvl="1" eaLnBrk="1" hangingPunct="1"/>
            <a:r>
              <a:rPr lang="en-US" altLang="en-US" dirty="0" smtClean="0"/>
              <a:t>First Aid kit and supplies</a:t>
            </a:r>
          </a:p>
          <a:p>
            <a:pPr lvl="1" eaLnBrk="1" hangingPunct="1"/>
            <a:r>
              <a:rPr lang="en-US" altLang="en-US" dirty="0" smtClean="0"/>
              <a:t>Emergency plan (with phone numbers)</a:t>
            </a:r>
          </a:p>
          <a:p>
            <a:pPr lvl="1" eaLnBrk="1" hangingPunct="1"/>
            <a:r>
              <a:rPr lang="en-US" altLang="en-US" dirty="0" smtClean="0"/>
              <a:t>Location or site map for emergency responders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pic>
        <p:nvPicPr>
          <p:cNvPr id="18436" name="Picture 4" descr="MCj035915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800600"/>
            <a:ext cx="1087438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First Aid Equipment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5146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Roller Bandages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Adhesive Tape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Sterile First-Aid Dressings and Compresses (various sizes)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Disinfectant Soap or Wound Cleaner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Tweezers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Scissors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Latex Gloves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Directions for Requesting Emergency Assistance</a:t>
            </a:r>
          </a:p>
        </p:txBody>
      </p:sp>
      <p:pic>
        <p:nvPicPr>
          <p:cNvPr id="19460" name="Picture 5" descr="FirstAid001_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90600"/>
            <a:ext cx="2743200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7" descr="FirstAidKit-main_Fu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1792288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</a:t>
            </a:r>
            <a:r>
              <a:rPr lang="en-US" dirty="0" smtClean="0"/>
              <a:t>Farm Safety 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Themes to choose from: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/>
              <a:t>S</a:t>
            </a:r>
            <a:r>
              <a:rPr lang="en-US" dirty="0" smtClean="0"/>
              <a:t>afety </a:t>
            </a:r>
            <a:r>
              <a:rPr lang="en-US" dirty="0" smtClean="0"/>
              <a:t>risks on the farm</a:t>
            </a:r>
          </a:p>
          <a:p>
            <a:pPr marL="0" indent="0">
              <a:buNone/>
            </a:pPr>
            <a:r>
              <a:rPr lang="en-US" dirty="0" smtClean="0"/>
              <a:t>2. Weather related farm safety</a:t>
            </a:r>
          </a:p>
          <a:p>
            <a:pPr marL="0" indent="0">
              <a:buNone/>
            </a:pPr>
            <a:r>
              <a:rPr lang="en-US" dirty="0" smtClean="0"/>
              <a:t>3. Safety choices for everyday</a:t>
            </a:r>
          </a:p>
          <a:p>
            <a:pPr marL="0" indent="0">
              <a:buNone/>
            </a:pPr>
            <a:r>
              <a:rPr lang="en-US" dirty="0" smtClean="0"/>
              <a:t>4. Farm safety languages</a:t>
            </a:r>
          </a:p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 smtClean="0"/>
              <a:t>Response </a:t>
            </a:r>
            <a:r>
              <a:rPr lang="en-US" dirty="0" smtClean="0"/>
              <a:t>to a farm emergency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Modified Presentation- Marissa Morton SAAIP </a:t>
            </a:r>
            <a:r>
              <a:rPr lang="en-US" altLang="en-US" sz="1200" dirty="0"/>
              <a:t>Top Jobs Intern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88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66800"/>
            <a:ext cx="8229600" cy="1143000"/>
          </a:xfrm>
        </p:spPr>
        <p:txBody>
          <a:bodyPr/>
          <a:lstStyle/>
          <a:p>
            <a:pPr marL="457200" lvl="1" indent="0"/>
            <a:r>
              <a:rPr lang="en-US" dirty="0"/>
              <a:t>Homework:</a:t>
            </a:r>
            <a:br>
              <a:rPr lang="en-US" dirty="0"/>
            </a:br>
            <a:r>
              <a:rPr lang="en-US" dirty="0"/>
              <a:t>Read Section 2 and complete the </a:t>
            </a:r>
            <a:r>
              <a:rPr lang="en-US" dirty="0" smtClean="0"/>
              <a:t>Section 2 worksheet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8229600" cy="4525963"/>
          </a:xfrm>
        </p:spPr>
        <p:txBody>
          <a:bodyPr/>
          <a:lstStyle/>
          <a:p>
            <a:r>
              <a:rPr lang="en-US" sz="4000" i="1" dirty="0" smtClean="0"/>
              <a:t>Tractor Safety Game</a:t>
            </a:r>
          </a:p>
          <a:p>
            <a:pPr lvl="1"/>
            <a:r>
              <a:rPr lang="en-US" sz="3600" i="1" dirty="0" smtClean="0"/>
              <a:t>Kahoot.it</a:t>
            </a:r>
            <a:r>
              <a:rPr lang="en-US" dirty="0" smtClean="0"/>
              <a:t>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447800" y="5486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Tractor Safety Game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9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Youth Injury Facts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Every day 33 youth are injured in Agriculture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Falls, animals, and off road vehicle use are 3 sources of injury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Hand, head, and leg injuries are most common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Livestock and dairy farms are top of the list, followed by crop farms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Safety!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hazards</a:t>
            </a:r>
          </a:p>
          <a:p>
            <a:r>
              <a:rPr lang="en-US" dirty="0" smtClean="0"/>
              <a:t>Develop a plan to deal with the hazards</a:t>
            </a:r>
          </a:p>
          <a:p>
            <a:r>
              <a:rPr lang="en-US" dirty="0" smtClean="0"/>
              <a:t>Consider consequences before action</a:t>
            </a:r>
          </a:p>
          <a:p>
            <a:r>
              <a:rPr lang="en-US" dirty="0" smtClean="0"/>
              <a:t>Practice safe work habits</a:t>
            </a:r>
          </a:p>
          <a:p>
            <a:r>
              <a:rPr lang="en-US" dirty="0" smtClean="0"/>
              <a:t>Wear PPE</a:t>
            </a:r>
          </a:p>
          <a:p>
            <a:r>
              <a:rPr lang="en-US" dirty="0" smtClean="0"/>
              <a:t>Speak up for your own SAFETY!</a:t>
            </a:r>
          </a:p>
        </p:txBody>
      </p:sp>
    </p:spTree>
    <p:extLst>
      <p:ext uri="{BB962C8B-B14F-4D97-AF65-F5344CB8AC3E}">
        <p14:creationId xmlns:p14="http://schemas.microsoft.com/office/powerpoint/2010/main" val="292449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Risk?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Risk: “the chance you take of becoming injured by a hazard”</a:t>
            </a:r>
          </a:p>
          <a:p>
            <a:pPr eaLnBrk="1" hangingPunct="1"/>
            <a:r>
              <a:rPr lang="en-US" altLang="en-US" dirty="0" smtClean="0"/>
              <a:t>Risk is rated by it’s probability and consequences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5124" name="Picture 5" descr="dan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86200"/>
            <a:ext cx="38004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Exposure / Severity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1.</a:t>
            </a:r>
          </a:p>
          <a:p>
            <a:pPr lvl="1"/>
            <a:r>
              <a:rPr lang="en-US" dirty="0" smtClean="0"/>
              <a:t>Entering and exiting the skid steer under the boom?</a:t>
            </a:r>
          </a:p>
          <a:p>
            <a:pPr lvl="2"/>
            <a:r>
              <a:rPr lang="en-US" dirty="0" smtClean="0"/>
              <a:t>Frequent / Catastrophic</a:t>
            </a:r>
            <a:endParaRPr lang="en-US" dirty="0"/>
          </a:p>
          <a:p>
            <a:r>
              <a:rPr lang="en-US" dirty="0" smtClean="0"/>
              <a:t>Example 2.</a:t>
            </a:r>
          </a:p>
          <a:p>
            <a:pPr lvl="1"/>
            <a:r>
              <a:rPr lang="en-US" dirty="0" smtClean="0"/>
              <a:t>Working with a new beef calf and mother?</a:t>
            </a:r>
          </a:p>
          <a:p>
            <a:pPr lvl="2"/>
            <a:r>
              <a:rPr lang="en-US" dirty="0" smtClean="0"/>
              <a:t>Occasional / Critical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900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Instincts are Dangerous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7391400" cy="4800600"/>
          </a:xfrm>
        </p:spPr>
      </p:pic>
      <p:sp>
        <p:nvSpPr>
          <p:cNvPr id="5" name="TextBox 4"/>
          <p:cNvSpPr txBox="1"/>
          <p:nvPr/>
        </p:nvSpPr>
        <p:spPr>
          <a:xfrm>
            <a:off x="3124200" y="5488713"/>
            <a:ext cx="373380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Farm Safety with Animals: (4:18) </a:t>
            </a:r>
            <a:r>
              <a:rPr lang="en-US" b="1" dirty="0">
                <a:solidFill>
                  <a:srgbClr val="FF0000"/>
                </a:solidFill>
                <a:hlinkClick r:id="rId3"/>
              </a:rPr>
              <a:t>https://www.youtube.com/watch?v=xh2-uwlWARA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8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Where’s the Risk!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19200"/>
            <a:ext cx="8239184" cy="5092724"/>
          </a:xfrm>
        </p:spPr>
      </p:pic>
      <p:sp>
        <p:nvSpPr>
          <p:cNvPr id="9" name="TextBox 8"/>
          <p:cNvSpPr txBox="1"/>
          <p:nvPr/>
        </p:nvSpPr>
        <p:spPr>
          <a:xfrm>
            <a:off x="224085" y="6311924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Courtesy of: www.bing.com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70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List a risky decision you have made?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What was the probability of </a:t>
            </a:r>
            <a:r>
              <a:rPr lang="en-US" dirty="0" smtClean="0"/>
              <a:t>injury due to exposure </a:t>
            </a:r>
            <a:r>
              <a:rPr lang="en-US" dirty="0" smtClean="0"/>
              <a:t>and </a:t>
            </a:r>
            <a:r>
              <a:rPr lang="en-US" dirty="0" smtClean="0"/>
              <a:t>severity of the </a:t>
            </a:r>
            <a:r>
              <a:rPr lang="en-US" dirty="0" smtClean="0"/>
              <a:t>decision?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How are you going </a:t>
            </a:r>
            <a:r>
              <a:rPr lang="en-US" dirty="0" smtClean="0"/>
              <a:t>to make a less risky decision next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5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1136</Words>
  <Application>Microsoft Office PowerPoint</Application>
  <PresentationFormat>On-screen Show (4:3)</PresentationFormat>
  <Paragraphs>249</Paragraphs>
  <Slides>27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Arial Black</vt:lpstr>
      <vt:lpstr>Calibri</vt:lpstr>
      <vt:lpstr>Times New Roman</vt:lpstr>
      <vt:lpstr>Default Design</vt:lpstr>
      <vt:lpstr>Farm Safety Basics for Youth</vt:lpstr>
      <vt:lpstr>Youth Fatality Facts</vt:lpstr>
      <vt:lpstr>Youth Injury Facts</vt:lpstr>
      <vt:lpstr>Choose Safety!</vt:lpstr>
      <vt:lpstr>What is Risk?</vt:lpstr>
      <vt:lpstr>Risk Exposure / Severity</vt:lpstr>
      <vt:lpstr>Instincts are Dangerous </vt:lpstr>
      <vt:lpstr>Where’s the Risk!</vt:lpstr>
      <vt:lpstr>Question Break</vt:lpstr>
      <vt:lpstr>Reduce Risk</vt:lpstr>
      <vt:lpstr>Reaction Time</vt:lpstr>
      <vt:lpstr>Realistic Reaction Time</vt:lpstr>
      <vt:lpstr>Age Appropriate Tasks</vt:lpstr>
      <vt:lpstr>Age Appropriate Tasks</vt:lpstr>
      <vt:lpstr>Severe Weather</vt:lpstr>
      <vt:lpstr>Heat and Cold Protection</vt:lpstr>
      <vt:lpstr>Wind and Tornadoes</vt:lpstr>
      <vt:lpstr>Thunderstorms and Flooding</vt:lpstr>
      <vt:lpstr>Housekeeping</vt:lpstr>
      <vt:lpstr>Personal Dress</vt:lpstr>
      <vt:lpstr>Hazard Signs</vt:lpstr>
      <vt:lpstr>Hand Signals</vt:lpstr>
      <vt:lpstr>Personal Protective Equipment</vt:lpstr>
      <vt:lpstr>First Aid and Rescue</vt:lpstr>
      <vt:lpstr>First Aid Equipment</vt:lpstr>
      <vt:lpstr>Make a Farm Safety Poster</vt:lpstr>
      <vt:lpstr>Homework: Read Section 2 and complete the Section 2 worksheet </vt:lpstr>
    </vt:vector>
  </TitlesOfParts>
  <Company>Walworth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Tractor Safety Introduction</dc:title>
  <dc:creator>uw24</dc:creator>
  <cp:lastModifiedBy>uwext</cp:lastModifiedBy>
  <cp:revision>53</cp:revision>
  <dcterms:created xsi:type="dcterms:W3CDTF">2009-05-18T17:14:52Z</dcterms:created>
  <dcterms:modified xsi:type="dcterms:W3CDTF">2021-03-02T21:50:06Z</dcterms:modified>
</cp:coreProperties>
</file>