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6" r:id="rId2"/>
  </p:sldMasterIdLst>
  <p:notesMasterIdLst>
    <p:notesMasterId r:id="rId19"/>
  </p:notesMasterIdLst>
  <p:sldIdLst>
    <p:sldId id="259" r:id="rId3"/>
    <p:sldId id="257" r:id="rId4"/>
    <p:sldId id="260" r:id="rId5"/>
    <p:sldId id="272" r:id="rId6"/>
    <p:sldId id="263" r:id="rId7"/>
    <p:sldId id="264" r:id="rId8"/>
    <p:sldId id="265" r:id="rId9"/>
    <p:sldId id="266" r:id="rId10"/>
    <p:sldId id="267" r:id="rId11"/>
    <p:sldId id="279" r:id="rId12"/>
    <p:sldId id="278" r:id="rId13"/>
    <p:sldId id="270" r:id="rId14"/>
    <p:sldId id="261" r:id="rId15"/>
    <p:sldId id="274" r:id="rId16"/>
    <p:sldId id="273"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68848-52EA-4844-8F69-93416D74334D}"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EC0BD-1808-4E3D-9AA4-0B8957C9134B}" type="slidenum">
              <a:rPr lang="en-US" smtClean="0"/>
              <a:t>‹#›</a:t>
            </a:fld>
            <a:endParaRPr lang="en-US"/>
          </a:p>
        </p:txBody>
      </p:sp>
    </p:spTree>
    <p:extLst>
      <p:ext uri="{BB962C8B-B14F-4D97-AF65-F5344CB8AC3E}">
        <p14:creationId xmlns:p14="http://schemas.microsoft.com/office/powerpoint/2010/main" val="330098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Rectangle 3"/>
          <p:cNvSpPr>
            <a:spLocks noGrp="1" noChangeArrowheads="1"/>
          </p:cNvSpPr>
          <p:nvPr>
            <p:ph type="body" idx="1"/>
          </p:nvPr>
        </p:nvSpPr>
        <p:spPr>
          <a:xfrm>
            <a:off x="715617" y="4560890"/>
            <a:ext cx="5963479" cy="4804216"/>
          </a:xfrm>
          <a:ln/>
        </p:spPr>
        <p:txBody>
          <a:bodyPr/>
          <a:lstStyle/>
          <a:p>
            <a:pPr eaLnBrk="1" hangingPunct="1">
              <a:buNone/>
              <a:defRPr/>
            </a:pPr>
            <a:endParaRPr lang="en-US" b="1" dirty="0"/>
          </a:p>
          <a:p>
            <a:pPr eaLnBrk="1" hangingPunct="1">
              <a:buNone/>
              <a:defRPr/>
            </a:pPr>
            <a:r>
              <a:rPr lang="en-US" dirty="0"/>
              <a:t>The next slide shows pictures that depict the differences between agricultural production today versus 100 years ago.</a:t>
            </a:r>
          </a:p>
          <a:p>
            <a:pPr eaLnBrk="1" hangingPunct="1">
              <a:buNone/>
              <a:defRPr/>
            </a:pPr>
            <a:endParaRPr lang="en-US" dirty="0"/>
          </a:p>
          <a:p>
            <a:pPr eaLnBrk="1" hangingPunct="1">
              <a:buNone/>
              <a:defRPr/>
            </a:pPr>
            <a:r>
              <a:rPr lang="en-US" sz="1200" b="1" i="1" dirty="0"/>
              <a:t>Activity:</a:t>
            </a:r>
          </a:p>
          <a:p>
            <a:pPr marL="535182" indent="-535182" eaLnBrk="1" hangingPunct="1">
              <a:buNone/>
              <a:defRPr/>
            </a:pPr>
            <a:r>
              <a:rPr lang="en-US" dirty="0"/>
              <a:t>Step #1:	Pair the students in teams of two</a:t>
            </a:r>
          </a:p>
          <a:p>
            <a:pPr marL="535182" indent="-531889" eaLnBrk="1" hangingPunct="1">
              <a:buNone/>
              <a:defRPr/>
            </a:pPr>
            <a:r>
              <a:rPr lang="en-US" dirty="0"/>
              <a:t>Step #2:	Ask each group to identify 3 things that have changed in the way agricultural tasks are performed today versus 100 years ago</a:t>
            </a:r>
          </a:p>
          <a:p>
            <a:pPr marL="535182" indent="-531889" eaLnBrk="1" hangingPunct="1">
              <a:buNone/>
              <a:defRPr/>
            </a:pPr>
            <a:r>
              <a:rPr lang="en-US" dirty="0"/>
              <a:t>Step #3:	After each team has had time to write three changes on a sheet of paper, rotate through the groups asking each team to list one item. Continue rotating through the teams until all ideas have been shared. </a:t>
            </a:r>
            <a:r>
              <a:rPr lang="en-US" b="1" dirty="0"/>
              <a:t>NOTE: </a:t>
            </a:r>
            <a:r>
              <a:rPr lang="en-US" dirty="0"/>
              <a:t>As ideas are shared, write them on a whiteboard or blackboard</a:t>
            </a:r>
          </a:p>
        </p:txBody>
      </p:sp>
    </p:spTree>
    <p:extLst>
      <p:ext uri="{BB962C8B-B14F-4D97-AF65-F5344CB8AC3E}">
        <p14:creationId xmlns:p14="http://schemas.microsoft.com/office/powerpoint/2010/main" val="344911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731839" y="4560888"/>
            <a:ext cx="5851525" cy="4961614"/>
          </a:xfrm>
          <a:ln/>
        </p:spPr>
        <p:txBody>
          <a:bodyPr/>
          <a:lstStyle/>
          <a:p>
            <a:pPr marL="118819" indent="-118819" eaLnBrk="1" hangingPunct="1">
              <a:buNone/>
              <a:defRPr/>
            </a:pPr>
            <a:r>
              <a:rPr lang="en-US" b="1" dirty="0"/>
              <a:t>Competency 1.10</a:t>
            </a:r>
          </a:p>
          <a:p>
            <a:pPr eaLnBrk="1" hangingPunct="1">
              <a:buNone/>
              <a:defRPr/>
            </a:pPr>
            <a:r>
              <a:rPr lang="en-US" b="1" dirty="0"/>
              <a:t>Identify at least five of the following environmental hazards that can increase the likelihood of injury or disease while performing farm/ranch work</a:t>
            </a:r>
          </a:p>
          <a:p>
            <a:pPr marL="118819" indent="-118819" eaLnBrk="1" hangingPunct="1">
              <a:buNone/>
              <a:defRPr/>
            </a:pPr>
            <a:endParaRPr lang="en-US" b="1" dirty="0"/>
          </a:p>
          <a:p>
            <a:pPr marL="475275" indent="-475275" eaLnBrk="1" hangingPunct="1">
              <a:buNone/>
              <a:defRPr/>
            </a:pPr>
            <a:r>
              <a:rPr lang="en-US" b="1" dirty="0"/>
              <a:t>Review the following environmental hazards:</a:t>
            </a:r>
          </a:p>
          <a:p>
            <a:pPr marL="237127" indent="-237127" eaLnBrk="1" hangingPunct="1">
              <a:buFont typeface="+mj-lt"/>
              <a:buAutoNum type="arabicPeriod"/>
              <a:defRPr/>
            </a:pPr>
            <a:r>
              <a:rPr lang="en-US" b="1" dirty="0"/>
              <a:t>Darkness </a:t>
            </a:r>
            <a:r>
              <a:rPr lang="en-US" dirty="0"/>
              <a:t>– Advanced lighting systems permit many farm operations to be carried on 24 hours a day</a:t>
            </a:r>
          </a:p>
          <a:p>
            <a:pPr marL="237127" indent="-237127" eaLnBrk="1" hangingPunct="1">
              <a:buFont typeface="+mj-lt"/>
              <a:buAutoNum type="arabicPeriod"/>
              <a:defRPr/>
            </a:pPr>
            <a:r>
              <a:rPr lang="en-US" b="1" dirty="0"/>
              <a:t>Sunlight (Ultraviolet rays) – </a:t>
            </a:r>
            <a:r>
              <a:rPr lang="en-US" dirty="0"/>
              <a:t>Excessive exposure to sunlight can lead to skin cancer</a:t>
            </a:r>
          </a:p>
          <a:p>
            <a:pPr marL="237127" indent="-237127" eaLnBrk="1" hangingPunct="1">
              <a:buFont typeface="+mj-lt"/>
              <a:buAutoNum type="arabicPeriod"/>
              <a:defRPr/>
            </a:pPr>
            <a:r>
              <a:rPr lang="en-US" b="1" dirty="0"/>
              <a:t>Heat/cold – </a:t>
            </a:r>
            <a:r>
              <a:rPr lang="en-US" dirty="0"/>
              <a:t>Can lead to heat stress or frostbite</a:t>
            </a:r>
          </a:p>
          <a:p>
            <a:pPr marL="237127" indent="-237127" eaLnBrk="1" hangingPunct="1">
              <a:buFont typeface="+mj-lt"/>
              <a:buAutoNum type="arabicPeriod" startAt="4"/>
              <a:defRPr/>
            </a:pPr>
            <a:r>
              <a:rPr lang="en-US" b="1" dirty="0"/>
              <a:t>Noise - </a:t>
            </a:r>
            <a:r>
              <a:rPr lang="en-US" dirty="0"/>
              <a:t>Some machinery produces noise levels that can cause permanent hearing damage</a:t>
            </a:r>
          </a:p>
          <a:p>
            <a:pPr marL="237637" indent="-237637" eaLnBrk="1" hangingPunct="1">
              <a:buFont typeface="Wingdings" panose="05000000000000000000" pitchFamily="2" charset="2"/>
              <a:buAutoNum type="arabicPeriod" startAt="4"/>
              <a:defRPr/>
            </a:pPr>
            <a:r>
              <a:rPr lang="en-US" b="1" dirty="0"/>
              <a:t>Adverse weather</a:t>
            </a:r>
          </a:p>
          <a:p>
            <a:pPr marL="356457" indent="118819" eaLnBrk="1" hangingPunct="1">
              <a:defRPr/>
            </a:pPr>
            <a:r>
              <a:rPr lang="en-US" dirty="0"/>
              <a:t>Snow</a:t>
            </a:r>
          </a:p>
          <a:p>
            <a:pPr marL="356457" indent="118819" eaLnBrk="1" hangingPunct="1">
              <a:defRPr/>
            </a:pPr>
            <a:r>
              <a:rPr lang="en-US" dirty="0"/>
              <a:t>Ice</a:t>
            </a:r>
          </a:p>
          <a:p>
            <a:pPr marL="356457" indent="118819" eaLnBrk="1" hangingPunct="1">
              <a:defRPr/>
            </a:pPr>
            <a:r>
              <a:rPr lang="en-US" dirty="0"/>
              <a:t>Rain</a:t>
            </a:r>
          </a:p>
          <a:p>
            <a:pPr marL="356457" indent="118819" eaLnBrk="1" hangingPunct="1">
              <a:defRPr/>
            </a:pPr>
            <a:r>
              <a:rPr lang="en-US" dirty="0"/>
              <a:t>Lightning</a:t>
            </a:r>
          </a:p>
          <a:p>
            <a:pPr marL="356457" indent="118819" eaLnBrk="1" hangingPunct="1">
              <a:defRPr/>
            </a:pPr>
            <a:r>
              <a:rPr lang="en-US" dirty="0"/>
              <a:t>Wind</a:t>
            </a:r>
          </a:p>
          <a:p>
            <a:pPr marL="356457" indent="118819" eaLnBrk="1" hangingPunct="1">
              <a:defRPr/>
            </a:pPr>
            <a:r>
              <a:rPr lang="en-US" dirty="0"/>
              <a:t>Tornados</a:t>
            </a:r>
          </a:p>
          <a:p>
            <a:pPr marL="356457" indent="118819" eaLnBrk="1" hangingPunct="1">
              <a:defRPr/>
            </a:pPr>
            <a:r>
              <a:rPr lang="en-US" dirty="0"/>
              <a:t>Floods</a:t>
            </a:r>
          </a:p>
          <a:p>
            <a:pPr marL="356457" indent="118819" eaLnBrk="1" hangingPunct="1">
              <a:defRPr/>
            </a:pPr>
            <a:r>
              <a:rPr lang="en-US" dirty="0"/>
              <a:t>Fog</a:t>
            </a:r>
          </a:p>
          <a:p>
            <a:pPr marL="237637" indent="-237637" eaLnBrk="1" hangingPunct="1">
              <a:buFont typeface="+mj-lt"/>
              <a:buAutoNum type="arabicPeriod" startAt="6"/>
              <a:defRPr/>
            </a:pPr>
            <a:r>
              <a:rPr lang="en-US" b="1" dirty="0"/>
              <a:t>Dust/Toxic fumes – </a:t>
            </a:r>
            <a:r>
              <a:rPr lang="en-US" dirty="0"/>
              <a:t>Many farm operations create a considerable amount of dust and some produce toxic fumes</a:t>
            </a:r>
            <a:endParaRPr lang="en-US" b="1" dirty="0"/>
          </a:p>
          <a:p>
            <a:pPr marL="237637" indent="-237637" eaLnBrk="1" hangingPunct="1">
              <a:buFont typeface="+mj-lt"/>
              <a:buAutoNum type="arabicPeriod" startAt="7"/>
              <a:defRPr/>
            </a:pPr>
            <a:r>
              <a:rPr lang="en-US" b="1" dirty="0"/>
              <a:t>Vibration- </a:t>
            </a:r>
            <a:r>
              <a:rPr lang="en-US" dirty="0"/>
              <a:t>Some machines expose the operator to considerable vibration that can lead to physical health problems</a:t>
            </a:r>
          </a:p>
        </p:txBody>
      </p:sp>
    </p:spTree>
    <p:extLst>
      <p:ext uri="{BB962C8B-B14F-4D97-AF65-F5344CB8AC3E}">
        <p14:creationId xmlns:p14="http://schemas.microsoft.com/office/powerpoint/2010/main" val="86739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731839" y="4560888"/>
            <a:ext cx="5851525" cy="4737100"/>
          </a:xfrm>
          <a:ln/>
        </p:spPr>
        <p:txBody>
          <a:bodyPr/>
          <a:lstStyle/>
          <a:p>
            <a:pPr marL="118819" indent="-118819" eaLnBrk="1" hangingPunct="1">
              <a:lnSpc>
                <a:spcPct val="90000"/>
              </a:lnSpc>
              <a:buNone/>
              <a:defRPr/>
            </a:pPr>
            <a:r>
              <a:rPr lang="en-US" b="1" dirty="0"/>
              <a:t>Competency 1.1</a:t>
            </a:r>
          </a:p>
          <a:p>
            <a:pPr marL="118819" indent="-118819" eaLnBrk="1" hangingPunct="1">
              <a:lnSpc>
                <a:spcPct val="90000"/>
              </a:lnSpc>
              <a:buNone/>
              <a:defRPr/>
            </a:pPr>
            <a:r>
              <a:rPr lang="en-US" b="1" dirty="0"/>
              <a:t>Compare the ranking of farm/ranch work-related fatalities with other hazardous industries</a:t>
            </a:r>
          </a:p>
          <a:p>
            <a:pPr marL="118819" indent="-118819" eaLnBrk="1" hangingPunct="1">
              <a:lnSpc>
                <a:spcPct val="90000"/>
              </a:lnSpc>
              <a:defRPr/>
            </a:pPr>
            <a:endParaRPr lang="en-US" b="1" dirty="0"/>
          </a:p>
          <a:p>
            <a:pPr marL="118819" indent="-118819" eaLnBrk="1" hangingPunct="1">
              <a:lnSpc>
                <a:spcPct val="90000"/>
              </a:lnSpc>
              <a:buNone/>
              <a:defRPr/>
            </a:pPr>
            <a:r>
              <a:rPr lang="en-US" b="1" dirty="0"/>
              <a:t>Discuss the following industries and why each is so hazardous:</a:t>
            </a:r>
          </a:p>
          <a:p>
            <a:pPr marL="118819" indent="-118819" eaLnBrk="1" hangingPunct="1">
              <a:lnSpc>
                <a:spcPct val="90000"/>
              </a:lnSpc>
              <a:buNone/>
              <a:defRPr/>
            </a:pPr>
            <a:endParaRPr lang="en-US" b="1" dirty="0"/>
          </a:p>
          <a:p>
            <a:pPr marL="118819" indent="-118819" eaLnBrk="1" hangingPunct="1">
              <a:lnSpc>
                <a:spcPct val="90000"/>
              </a:lnSpc>
              <a:buNone/>
              <a:defRPr/>
            </a:pPr>
            <a:r>
              <a:rPr lang="en-US" b="1" dirty="0"/>
              <a:t>1.   Mining</a:t>
            </a:r>
          </a:p>
          <a:p>
            <a:pPr marL="474184" lvl="1" eaLnBrk="1" hangingPunct="1">
              <a:lnSpc>
                <a:spcPct val="90000"/>
              </a:lnSpc>
              <a:defRPr/>
            </a:pPr>
            <a:r>
              <a:rPr lang="en-US" dirty="0"/>
              <a:t>Usually the most fatal industry per capita</a:t>
            </a:r>
          </a:p>
          <a:p>
            <a:pPr marL="474184" lvl="1" eaLnBrk="1" hangingPunct="1">
              <a:lnSpc>
                <a:spcPct val="90000"/>
              </a:lnSpc>
              <a:defRPr/>
            </a:pPr>
            <a:r>
              <a:rPr lang="en-US" dirty="0"/>
              <a:t>Fewer miners but incidents often involved multiple fatalities</a:t>
            </a:r>
          </a:p>
          <a:p>
            <a:pPr marL="118819" indent="-118819" eaLnBrk="1" hangingPunct="1">
              <a:lnSpc>
                <a:spcPct val="90000"/>
              </a:lnSpc>
              <a:defRPr/>
            </a:pPr>
            <a:endParaRPr lang="en-US" dirty="0"/>
          </a:p>
          <a:p>
            <a:pPr marL="118819" indent="-118819" eaLnBrk="1" hangingPunct="1">
              <a:lnSpc>
                <a:spcPct val="90000"/>
              </a:lnSpc>
              <a:buNone/>
              <a:defRPr/>
            </a:pPr>
            <a:r>
              <a:rPr lang="en-US" b="1" dirty="0"/>
              <a:t>2.   Agriculture</a:t>
            </a:r>
          </a:p>
          <a:p>
            <a:pPr marL="474184" lvl="1" eaLnBrk="1" hangingPunct="1">
              <a:lnSpc>
                <a:spcPct val="90000"/>
              </a:lnSpc>
              <a:defRPr/>
            </a:pPr>
            <a:r>
              <a:rPr lang="en-US" dirty="0"/>
              <a:t>Usually the second most fatal industry per capita</a:t>
            </a:r>
          </a:p>
          <a:p>
            <a:pPr marL="118819" indent="-118819" eaLnBrk="1" hangingPunct="1">
              <a:lnSpc>
                <a:spcPct val="90000"/>
              </a:lnSpc>
              <a:defRPr/>
            </a:pPr>
            <a:endParaRPr lang="en-US" dirty="0"/>
          </a:p>
          <a:p>
            <a:pPr marL="118819" indent="-118819" eaLnBrk="1" hangingPunct="1">
              <a:lnSpc>
                <a:spcPct val="90000"/>
              </a:lnSpc>
              <a:buNone/>
              <a:defRPr/>
            </a:pPr>
            <a:r>
              <a:rPr lang="en-US" b="1" dirty="0"/>
              <a:t>3.  Construction</a:t>
            </a:r>
          </a:p>
          <a:p>
            <a:pPr marL="474184" lvl="1" eaLnBrk="1" hangingPunct="1">
              <a:lnSpc>
                <a:spcPct val="90000"/>
              </a:lnSpc>
              <a:tabLst>
                <a:tab pos="474184" algn="l"/>
              </a:tabLst>
              <a:defRPr/>
            </a:pPr>
            <a:r>
              <a:rPr lang="en-US" dirty="0"/>
              <a:t>Frequently ranks as the third most fatal industry per capita</a:t>
            </a:r>
          </a:p>
          <a:p>
            <a:pPr marL="237637" indent="-237637" eaLnBrk="1" hangingPunct="1">
              <a:lnSpc>
                <a:spcPct val="90000"/>
              </a:lnSpc>
              <a:buNone/>
              <a:defRPr/>
            </a:pPr>
            <a:endParaRPr lang="en-US" dirty="0"/>
          </a:p>
          <a:p>
            <a:pPr lvl="0" eaLnBrk="1" hangingPunct="1">
              <a:lnSpc>
                <a:spcPct val="90000"/>
              </a:lnSpc>
              <a:buNone/>
              <a:defRPr/>
            </a:pPr>
            <a:r>
              <a:rPr lang="en-US" b="1" dirty="0"/>
              <a:t>Key Points: </a:t>
            </a:r>
          </a:p>
          <a:p>
            <a:pPr marL="414972" indent="-177845" eaLnBrk="1" hangingPunct="1">
              <a:lnSpc>
                <a:spcPct val="90000"/>
              </a:lnSpc>
              <a:buFont typeface="+mj-lt"/>
              <a:buAutoNum type="arabicPeriod"/>
              <a:defRPr/>
            </a:pPr>
            <a:r>
              <a:rPr lang="en-US" dirty="0">
                <a:latin typeface="Arial"/>
                <a:cs typeface="Arial"/>
              </a:rPr>
              <a:t>Mining, Agriculture, and Construction have been the most fatal occupations in the past decade. In some years the positions change slightly, but no other occupations come even close in the rate of fatal injuries.  Check the latest US Bureau of Labor Statistics’ </a:t>
            </a:r>
            <a:r>
              <a:rPr lang="en-US" dirty="0"/>
              <a:t>Census of Fatal Occupational Injuries (CFOI) </a:t>
            </a:r>
            <a:r>
              <a:rPr lang="en-US" dirty="0">
                <a:latin typeface="Arial"/>
                <a:cs typeface="Arial"/>
              </a:rPr>
              <a:t>for the most current data.</a:t>
            </a:r>
          </a:p>
          <a:p>
            <a:pPr marL="414972" indent="-177845" eaLnBrk="1" hangingPunct="1">
              <a:lnSpc>
                <a:spcPct val="90000"/>
              </a:lnSpc>
              <a:buFont typeface="+mj-lt"/>
              <a:buAutoNum type="arabicPeriod"/>
              <a:defRPr/>
            </a:pPr>
            <a:r>
              <a:rPr lang="en-US" dirty="0"/>
              <a:t>Agricultural work is getting safer, but not at the same rate as other industries</a:t>
            </a:r>
          </a:p>
        </p:txBody>
      </p:sp>
    </p:spTree>
    <p:extLst>
      <p:ext uri="{BB962C8B-B14F-4D97-AF65-F5344CB8AC3E}">
        <p14:creationId xmlns:p14="http://schemas.microsoft.com/office/powerpoint/2010/main" val="158793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731839" y="4560888"/>
            <a:ext cx="5851525" cy="4737100"/>
          </a:xfrm>
          <a:ln/>
        </p:spPr>
        <p:txBody>
          <a:bodyPr/>
          <a:lstStyle/>
          <a:p>
            <a:pPr marL="118819" indent="-118819" eaLnBrk="1" hangingPunct="1">
              <a:lnSpc>
                <a:spcPct val="90000"/>
              </a:lnSpc>
              <a:buNone/>
              <a:defRPr/>
            </a:pPr>
            <a:r>
              <a:rPr lang="en-US" dirty="0"/>
              <a:t>Competency 1.1 continued…</a:t>
            </a:r>
          </a:p>
          <a:p>
            <a:pPr eaLnBrk="1" hangingPunct="1">
              <a:lnSpc>
                <a:spcPct val="90000"/>
              </a:lnSpc>
              <a:buNone/>
              <a:defRPr/>
            </a:pPr>
            <a:endParaRPr lang="en-US" dirty="0"/>
          </a:p>
          <a:p>
            <a:pPr eaLnBrk="1" hangingPunct="1">
              <a:lnSpc>
                <a:spcPct val="90000"/>
              </a:lnSpc>
              <a:buNone/>
              <a:defRPr/>
            </a:pPr>
            <a:r>
              <a:rPr lang="en-US" dirty="0"/>
              <a:t>Since agriculture is one of the most hazardous occupations in the United States, a significant number of farm and ranch families are impacted by an agriculturally-caused injury annually. Numerous studies have been conducted at the state and national level to identify the:</a:t>
            </a:r>
          </a:p>
          <a:p>
            <a:pPr marL="171450" indent="-171450" eaLnBrk="1" hangingPunct="1">
              <a:lnSpc>
                <a:spcPct val="90000"/>
              </a:lnSpc>
              <a:defRPr/>
            </a:pPr>
            <a:r>
              <a:rPr lang="en-US" dirty="0"/>
              <a:t>age and gender of the person injured</a:t>
            </a:r>
          </a:p>
          <a:p>
            <a:pPr marL="171450" indent="-171450" eaLnBrk="1" hangingPunct="1">
              <a:lnSpc>
                <a:spcPct val="90000"/>
              </a:lnSpc>
              <a:defRPr/>
            </a:pPr>
            <a:r>
              <a:rPr lang="en-US" dirty="0"/>
              <a:t>source of the injury (i.e., tractor, machine, animal), </a:t>
            </a:r>
          </a:p>
          <a:p>
            <a:pPr marL="171450" indent="-171450" eaLnBrk="1" hangingPunct="1">
              <a:lnSpc>
                <a:spcPct val="90000"/>
              </a:lnSpc>
              <a:defRPr/>
            </a:pPr>
            <a:r>
              <a:rPr lang="en-US" dirty="0"/>
              <a:t>action of the injured person at the time of the injury (i.e., dismounting tractor, climbing ladder, using ATV to check on animals), </a:t>
            </a:r>
          </a:p>
          <a:p>
            <a:pPr marL="171450" indent="-171450" eaLnBrk="1" hangingPunct="1">
              <a:lnSpc>
                <a:spcPct val="90000"/>
              </a:lnSpc>
              <a:defRPr/>
            </a:pPr>
            <a:r>
              <a:rPr lang="en-US" dirty="0"/>
              <a:t>nature of the injury (i.e., cut to hand, difficulty breathing, amputated arm)</a:t>
            </a:r>
          </a:p>
          <a:p>
            <a:pPr marL="171450" indent="-171450" eaLnBrk="1" hangingPunct="1">
              <a:lnSpc>
                <a:spcPct val="90000"/>
              </a:lnSpc>
              <a:defRPr/>
            </a:pPr>
            <a:r>
              <a:rPr lang="en-US" dirty="0"/>
              <a:t>severity of the injury (i.e. trip to the doctor’s office, emergency room visit, hospital admittance and stay)</a:t>
            </a:r>
          </a:p>
          <a:p>
            <a:pPr marL="171450" indent="-171450" eaLnBrk="1" hangingPunct="1">
              <a:lnSpc>
                <a:spcPct val="90000"/>
              </a:lnSpc>
              <a:defRPr/>
            </a:pPr>
            <a:endParaRPr lang="en-US" dirty="0"/>
          </a:p>
          <a:p>
            <a:pPr eaLnBrk="1" hangingPunct="1">
              <a:lnSpc>
                <a:spcPct val="90000"/>
              </a:lnSpc>
              <a:buNone/>
              <a:defRPr/>
            </a:pPr>
            <a:r>
              <a:rPr lang="en-US" dirty="0"/>
              <a:t>Through these studies it has been discovered that approximately </a:t>
            </a:r>
            <a:r>
              <a:rPr lang="en-US" b="1" u="sng" dirty="0"/>
              <a:t>one in every nine </a:t>
            </a:r>
            <a:r>
              <a:rPr lang="en-US" dirty="0"/>
              <a:t>farm/ranch families will have a member of their family who will be injured in a farm/ranch incident where it will be necessary for that person to be treated by a medical personnel at either a doctor’s office, in an emergency room or at a hospital. The injury may be such that the person is able to return home immediately after treatment or the injury may require that they spend multi-days in a hospital.</a:t>
            </a:r>
          </a:p>
          <a:p>
            <a:pPr marL="171450" indent="-171450" eaLnBrk="1" hangingPunct="1">
              <a:lnSpc>
                <a:spcPct val="90000"/>
              </a:lnSpc>
              <a:defRPr/>
            </a:pPr>
            <a:endParaRPr lang="en-US" dirty="0"/>
          </a:p>
          <a:p>
            <a:pPr marL="171450" indent="-171450" eaLnBrk="1" hangingPunct="1">
              <a:lnSpc>
                <a:spcPct val="90000"/>
              </a:lnSpc>
              <a:defRPr/>
            </a:pPr>
            <a:endParaRPr lang="en-US" dirty="0"/>
          </a:p>
        </p:txBody>
      </p:sp>
    </p:spTree>
    <p:extLst>
      <p:ext uri="{BB962C8B-B14F-4D97-AF65-F5344CB8AC3E}">
        <p14:creationId xmlns:p14="http://schemas.microsoft.com/office/powerpoint/2010/main" val="359791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397565" y="4407108"/>
            <a:ext cx="6599583" cy="52727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7458" indent="-117458" eaLnBrk="1" hangingPunct="1">
              <a:buNone/>
            </a:pPr>
            <a:r>
              <a:rPr lang="en-US" altLang="en-US" b="1" dirty="0">
                <a:latin typeface="Arial" panose="020B0604020202020204" pitchFamily="34" charset="0"/>
              </a:rPr>
              <a:t>Competency 1.2</a:t>
            </a:r>
          </a:p>
          <a:p>
            <a:pPr marL="117458" indent="-117458" eaLnBrk="1" hangingPunct="1">
              <a:buNone/>
            </a:pPr>
            <a:r>
              <a:rPr lang="en-US" altLang="en-US" b="1" dirty="0">
                <a:latin typeface="Arial" panose="020B0604020202020204" pitchFamily="34" charset="0"/>
              </a:rPr>
              <a:t>Identify at least five of the following reasons why farm/ranch work is so hazardous</a:t>
            </a:r>
          </a:p>
          <a:p>
            <a:pPr marL="117458" indent="-117458" eaLnBrk="1" hangingPunct="1">
              <a:lnSpc>
                <a:spcPts val="622"/>
              </a:lnSpc>
              <a:buNone/>
            </a:pPr>
            <a:endParaRPr lang="en-US" altLang="en-US" b="1" dirty="0">
              <a:latin typeface="Arial" panose="020B0604020202020204" pitchFamily="34" charset="0"/>
            </a:endParaRPr>
          </a:p>
          <a:p>
            <a:pPr marL="117458" indent="-117458" eaLnBrk="1" hangingPunct="1">
              <a:buNone/>
            </a:pPr>
            <a:r>
              <a:rPr lang="en-US" altLang="en-US" sz="1200" b="1" i="1" dirty="0">
                <a:latin typeface="Arial" panose="020B0604020202020204" pitchFamily="34" charset="0"/>
              </a:rPr>
              <a:t>Activity:</a:t>
            </a:r>
          </a:p>
          <a:p>
            <a:pPr eaLnBrk="1" hangingPunct="1">
              <a:buNone/>
            </a:pPr>
            <a:r>
              <a:rPr lang="en-US" altLang="en-US" dirty="0">
                <a:latin typeface="Arial" panose="020B0604020202020204" pitchFamily="34" charset="0"/>
              </a:rPr>
              <a:t>Step #1: As each image appears, ask students to propose what hazard is identified by the picture</a:t>
            </a:r>
          </a:p>
          <a:p>
            <a:pPr eaLnBrk="1" hangingPunct="1">
              <a:buNone/>
            </a:pPr>
            <a:r>
              <a:rPr lang="en-US" altLang="en-US" dirty="0">
                <a:latin typeface="Arial" panose="020B0604020202020204" pitchFamily="34" charset="0"/>
              </a:rPr>
              <a:t>Step #2: Clicking again will reveal the answer</a:t>
            </a:r>
          </a:p>
          <a:p>
            <a:pPr eaLnBrk="1" hangingPunct="1">
              <a:lnSpc>
                <a:spcPts val="622"/>
              </a:lnSpc>
              <a:buNone/>
            </a:pPr>
            <a:endParaRPr lang="en-US" altLang="en-US" dirty="0">
              <a:latin typeface="Arial" panose="020B0604020202020204" pitchFamily="34" charset="0"/>
            </a:endParaRPr>
          </a:p>
          <a:p>
            <a:pPr marL="117458" indent="-117458" eaLnBrk="1" hangingPunct="1">
              <a:lnSpc>
                <a:spcPts val="622"/>
              </a:lnSpc>
              <a:buNone/>
            </a:pPr>
            <a:endParaRPr lang="en-US" altLang="en-US" b="1" dirty="0">
              <a:latin typeface="Arial" panose="020B0604020202020204" pitchFamily="34" charset="0"/>
            </a:endParaRPr>
          </a:p>
          <a:p>
            <a:pPr marL="117458" indent="-117458" eaLnBrk="1" hangingPunct="1">
              <a:lnSpc>
                <a:spcPts val="622"/>
              </a:lnSpc>
              <a:buNone/>
              <a:defRPr/>
            </a:pPr>
            <a:r>
              <a:rPr lang="en-US" altLang="en-US" b="1" dirty="0">
                <a:latin typeface="Arial" panose="020B0604020202020204" pitchFamily="34" charset="0"/>
              </a:rPr>
              <a:t>Review the following characteristics: (See Classroom Activity 1.1)</a:t>
            </a:r>
          </a:p>
          <a:p>
            <a:pPr marL="176199" indent="-176199" eaLnBrk="1" hangingPunct="1">
              <a:buFont typeface="+mj-lt"/>
              <a:buAutoNum type="arabicPeriod"/>
            </a:pPr>
            <a:r>
              <a:rPr lang="en-US" altLang="en-US" sz="900" b="1" dirty="0">
                <a:latin typeface="Arial" panose="020B0604020202020204" pitchFamily="34" charset="0"/>
              </a:rPr>
              <a:t>Exposure to hazardous machinery</a:t>
            </a:r>
          </a:p>
          <a:p>
            <a:pPr marL="355548" lvl="1" eaLnBrk="1" hangingPunct="1"/>
            <a:r>
              <a:rPr lang="en-US" altLang="en-US" sz="900" dirty="0">
                <a:latin typeface="Arial" panose="020B0604020202020204" pitchFamily="34" charset="0"/>
              </a:rPr>
              <a:t>By the nature of the work being performed, agricultural machinery needs to be powerful and aggressive</a:t>
            </a:r>
          </a:p>
          <a:p>
            <a:pPr marL="355548" lvl="1" eaLnBrk="1" hangingPunct="1"/>
            <a:r>
              <a:rPr lang="en-US" altLang="en-US" sz="900" dirty="0">
                <a:latin typeface="Arial" panose="020B0604020202020204" pitchFamily="34" charset="0"/>
              </a:rPr>
              <a:t>Machines are hazardous if workers do not follow the operator</a:t>
            </a:r>
            <a:r>
              <a:rPr lang="en-US" altLang="zh-TW" sz="900" dirty="0">
                <a:latin typeface="Arial" panose="020B0604020202020204" pitchFamily="34" charset="0"/>
              </a:rPr>
              <a:t>’</a:t>
            </a:r>
            <a:r>
              <a:rPr lang="en-US" altLang="en-US" sz="900" dirty="0">
                <a:latin typeface="Arial" panose="020B0604020202020204" pitchFamily="34" charset="0"/>
              </a:rPr>
              <a:t>s manual</a:t>
            </a:r>
          </a:p>
          <a:p>
            <a:pPr marL="176199" indent="-176199" eaLnBrk="1" hangingPunct="1">
              <a:buFont typeface="+mj-lt"/>
              <a:buAutoNum type="arabicPeriod"/>
            </a:pPr>
            <a:r>
              <a:rPr lang="en-US" altLang="en-US" sz="900" b="1" dirty="0">
                <a:latin typeface="Arial" panose="020B0604020202020204" pitchFamily="34" charset="0"/>
              </a:rPr>
              <a:t>Isolated worksites </a:t>
            </a:r>
          </a:p>
          <a:p>
            <a:pPr marL="358984" indent="-121857" eaLnBrk="1" hangingPunct="1">
              <a:tabLst>
                <a:tab pos="4114800" algn="l"/>
              </a:tabLst>
              <a:defRPr/>
            </a:pPr>
            <a:r>
              <a:rPr lang="en-US" altLang="en-US" sz="900" dirty="0">
                <a:latin typeface="Arial" panose="020B0604020202020204" pitchFamily="34" charset="0"/>
              </a:rPr>
              <a:t>Lack of communication	</a:t>
            </a:r>
            <a:r>
              <a:rPr lang="en-US" altLang="en-US" sz="900" b="1" dirty="0">
                <a:latin typeface="Arial" panose="020B0604020202020204" pitchFamily="34" charset="0"/>
              </a:rPr>
              <a:t>Key points</a:t>
            </a:r>
          </a:p>
          <a:p>
            <a:pPr marL="176199" indent="-176199" eaLnBrk="1" hangingPunct="1">
              <a:buFont typeface="+mj-lt"/>
              <a:buAutoNum type="arabicPeriod" startAt="3"/>
              <a:tabLst>
                <a:tab pos="4232275" algn="l"/>
              </a:tabLst>
            </a:pPr>
            <a:r>
              <a:rPr lang="en-US" altLang="en-US" sz="900" b="1" dirty="0">
                <a:latin typeface="Arial" panose="020B0604020202020204" pitchFamily="34" charset="0"/>
              </a:rPr>
              <a:t>Workers often work alone	</a:t>
            </a:r>
            <a:r>
              <a:rPr lang="en-US" altLang="en-US" sz="900" dirty="0">
                <a:latin typeface="Arial" panose="020B0604020202020204" pitchFamily="34" charset="0"/>
              </a:rPr>
              <a:t>1. Few applicable safety regulations</a:t>
            </a:r>
          </a:p>
          <a:p>
            <a:pPr marL="355548" lvl="1" eaLnBrk="1" hangingPunct="1">
              <a:tabLst>
                <a:tab pos="4232275" algn="l"/>
              </a:tabLst>
            </a:pPr>
            <a:r>
              <a:rPr lang="en-US" altLang="en-US" sz="900" dirty="0">
                <a:latin typeface="Arial" panose="020B0604020202020204" pitchFamily="34" charset="0"/>
              </a:rPr>
              <a:t>Possibly for long periods of time	2. OHSA only regulates farms with 11 or</a:t>
            </a:r>
          </a:p>
          <a:p>
            <a:pPr marL="176199" indent="-176199" eaLnBrk="1" hangingPunct="1">
              <a:buFont typeface="+mj-lt"/>
              <a:buAutoNum type="arabicPeriod" startAt="3"/>
              <a:tabLst>
                <a:tab pos="4370388" algn="l"/>
                <a:tab pos="4402138" algn="l"/>
              </a:tabLst>
            </a:pPr>
            <a:r>
              <a:rPr lang="en-US" altLang="en-US" sz="900" b="1" dirty="0">
                <a:latin typeface="Arial" panose="020B0604020202020204" pitchFamily="34" charset="0"/>
              </a:rPr>
              <a:t>Diversity of workforce, especially age	</a:t>
            </a:r>
            <a:r>
              <a:rPr lang="en-US" altLang="en-US" sz="900" dirty="0">
                <a:latin typeface="Arial" panose="020B0604020202020204" pitchFamily="34" charset="0"/>
              </a:rPr>
              <a:t>more employees or a temporary labor</a:t>
            </a:r>
            <a:endParaRPr lang="en-US" altLang="en-US" sz="900" b="1" dirty="0">
              <a:latin typeface="Arial" panose="020B0604020202020204" pitchFamily="34" charset="0"/>
            </a:endParaRPr>
          </a:p>
          <a:p>
            <a:pPr marL="355548" lvl="1" eaLnBrk="1" hangingPunct="1">
              <a:tabLst>
                <a:tab pos="4371975" algn="l"/>
              </a:tabLst>
            </a:pPr>
            <a:r>
              <a:rPr lang="en-US" altLang="en-US" sz="900" dirty="0">
                <a:latin typeface="Arial" panose="020B0604020202020204" pitchFamily="34" charset="0"/>
              </a:rPr>
              <a:t>Many farmers/ranchers do not retire at age 65.	camp</a:t>
            </a:r>
          </a:p>
          <a:p>
            <a:pPr marL="355548" lvl="1" eaLnBrk="1" hangingPunct="1">
              <a:tabLst>
                <a:tab pos="4232275" algn="l"/>
              </a:tabLst>
            </a:pPr>
            <a:r>
              <a:rPr lang="en-US" altLang="en-US" sz="900" dirty="0">
                <a:latin typeface="Arial" panose="020B0604020202020204" pitchFamily="34" charset="0"/>
              </a:rPr>
              <a:t>Many children work for their parents at a very young age	3. Few sources of safety-related</a:t>
            </a:r>
            <a:endParaRPr lang="en-US" altLang="en-US" dirty="0">
              <a:latin typeface="Arial" panose="020B0604020202020204" pitchFamily="34" charset="0"/>
            </a:endParaRPr>
          </a:p>
          <a:p>
            <a:pPr marL="176199" indent="-176199" eaLnBrk="1" hangingPunct="1">
              <a:buFont typeface="+mj-lt"/>
              <a:buAutoNum type="arabicPeriod" startAt="3"/>
              <a:tabLst>
                <a:tab pos="4371975" algn="l"/>
              </a:tabLst>
            </a:pPr>
            <a:r>
              <a:rPr lang="en-US" altLang="en-US" sz="900" b="1" dirty="0">
                <a:latin typeface="Arial" panose="020B0604020202020204" pitchFamily="34" charset="0"/>
              </a:rPr>
              <a:t>Exposure to large and/or aggressive animals	</a:t>
            </a:r>
            <a:r>
              <a:rPr lang="en-US" altLang="en-US" sz="900" dirty="0">
                <a:latin typeface="Arial" panose="020B0604020202020204" pitchFamily="34" charset="0"/>
              </a:rPr>
              <a:t>information</a:t>
            </a:r>
            <a:endParaRPr lang="en-US" altLang="en-US" sz="900" b="1" dirty="0">
              <a:latin typeface="Arial" panose="020B0604020202020204" pitchFamily="34" charset="0"/>
            </a:endParaRPr>
          </a:p>
          <a:p>
            <a:pPr marL="355548" lvl="1" eaLnBrk="1" hangingPunct="1"/>
            <a:r>
              <a:rPr lang="en-US" altLang="en-US" sz="900" dirty="0">
                <a:latin typeface="Arial" panose="020B0604020202020204" pitchFamily="34" charset="0"/>
              </a:rPr>
              <a:t>Livestock are a leading cause of non-fatal farm-related injuries</a:t>
            </a:r>
          </a:p>
          <a:p>
            <a:pPr marL="355548" lvl="1" eaLnBrk="1" hangingPunct="1"/>
            <a:r>
              <a:rPr lang="en-US" altLang="en-US" sz="900" dirty="0">
                <a:latin typeface="Arial" panose="020B0604020202020204" pitchFamily="34" charset="0"/>
              </a:rPr>
              <a:t>Animals can be unpredictable. Animals have feelings and suffer from hunger, thirst, fear, abuse, illness, injury.</a:t>
            </a:r>
          </a:p>
          <a:p>
            <a:pPr marL="176199" indent="-176199" eaLnBrk="1" hangingPunct="1">
              <a:buFont typeface="+mj-lt"/>
              <a:buAutoNum type="arabicPeriod" startAt="3"/>
            </a:pPr>
            <a:r>
              <a:rPr lang="en-US" altLang="en-US" sz="900" b="1" dirty="0">
                <a:latin typeface="Arial" panose="020B0604020202020204" pitchFamily="34" charset="0"/>
              </a:rPr>
              <a:t>Exposure to toxic chemicals, dusts, and gases</a:t>
            </a:r>
          </a:p>
          <a:p>
            <a:pPr marL="355548" lvl="1" eaLnBrk="1" hangingPunct="1"/>
            <a:r>
              <a:rPr lang="en-US" altLang="en-US" sz="900" dirty="0">
                <a:latin typeface="Arial" panose="020B0604020202020204" pitchFamily="34" charset="0"/>
              </a:rPr>
              <a:t>Agricultural chemicals are heavily regulated, but widely used</a:t>
            </a:r>
          </a:p>
          <a:p>
            <a:pPr marL="355548" lvl="1" eaLnBrk="1" hangingPunct="1"/>
            <a:r>
              <a:rPr lang="en-US" altLang="en-US" sz="900" dirty="0">
                <a:latin typeface="Arial" panose="020B0604020202020204" pitchFamily="34" charset="0"/>
              </a:rPr>
              <a:t>Agricultural workplaces contain numerous hazardous environments including silos, manure pits and rotary mowers </a:t>
            </a:r>
          </a:p>
          <a:p>
            <a:pPr marL="174625" lvl="1" indent="-174625" algn="l" rtl="0" eaLnBrk="1" fontAlgn="base" hangingPunct="1">
              <a:spcBef>
                <a:spcPct val="0"/>
              </a:spcBef>
              <a:spcAft>
                <a:spcPct val="0"/>
              </a:spcAft>
              <a:buFont typeface="+mj-lt"/>
              <a:buAutoNum type="arabicPeriod" startAt="7"/>
            </a:pPr>
            <a:r>
              <a:rPr lang="en-US" altLang="en-US" sz="900" b="1" kern="1200" dirty="0">
                <a:solidFill>
                  <a:schemeClr val="tx1"/>
                </a:solidFill>
                <a:latin typeface="Arial" panose="020B0604020202020204" pitchFamily="34" charset="0"/>
                <a:ea typeface="+mn-ea"/>
                <a:cs typeface="+mn-cs"/>
              </a:rPr>
              <a:t>Exposure to adverse weather</a:t>
            </a:r>
          </a:p>
          <a:p>
            <a:pPr marL="355548" lvl="1" eaLnBrk="1" hangingPunct="1"/>
            <a:r>
              <a:rPr lang="en-US" altLang="en-US" sz="900" dirty="0">
                <a:latin typeface="Arial" panose="020B0604020202020204" pitchFamily="34" charset="0"/>
              </a:rPr>
              <a:t>Workers are exposed to extreme heat and cold and other severe environmental conditions</a:t>
            </a:r>
          </a:p>
          <a:p>
            <a:pPr marL="355548" lvl="1" eaLnBrk="1" hangingPunct="1"/>
            <a:r>
              <a:rPr lang="en-US" altLang="en-US" sz="900" dirty="0">
                <a:latin typeface="Arial" panose="020B0604020202020204" pitchFamily="34" charset="0"/>
              </a:rPr>
              <a:t>When bad weather approaches workers are in a hurry trying to complete as much of the farm tasks as possible</a:t>
            </a:r>
          </a:p>
          <a:p>
            <a:pPr marL="174625" lvl="1" indent="-174625" eaLnBrk="1" hangingPunct="1">
              <a:buFont typeface="+mj-lt"/>
              <a:buAutoNum type="arabicPeriod" startAt="8"/>
            </a:pPr>
            <a:r>
              <a:rPr lang="en-US" altLang="en-US" sz="900" b="1" dirty="0">
                <a:latin typeface="Arial" panose="020B0604020202020204" pitchFamily="34" charset="0"/>
              </a:rPr>
              <a:t>Worksite and home site often the same location</a:t>
            </a:r>
          </a:p>
          <a:p>
            <a:pPr marL="355548" lvl="1" eaLnBrk="1" hangingPunct="1"/>
            <a:r>
              <a:rPr lang="en-US" altLang="en-US" sz="900" dirty="0">
                <a:latin typeface="Arial" panose="020B0604020202020204" pitchFamily="34" charset="0"/>
              </a:rPr>
              <a:t>The back yard includes the farm yard; children play in areas that could be harmful or fatal</a:t>
            </a:r>
          </a:p>
          <a:p>
            <a:pPr marL="355548" lvl="1" eaLnBrk="1" hangingPunct="1"/>
            <a:r>
              <a:rPr lang="en-US" altLang="en-US" sz="900" dirty="0">
                <a:latin typeface="Arial" panose="020B0604020202020204" pitchFamily="34" charset="0"/>
              </a:rPr>
              <a:t>There is not a clear division between the work area and living space</a:t>
            </a:r>
            <a:endParaRPr lang="en-US" altLang="en-US" sz="900" b="1" dirty="0">
              <a:latin typeface="Arial" panose="020B0604020202020204" pitchFamily="34" charset="0"/>
            </a:endParaRPr>
          </a:p>
          <a:p>
            <a:pPr marL="228600" lvl="1" indent="-228600" eaLnBrk="1" hangingPunct="1">
              <a:buFont typeface="+mj-lt"/>
              <a:buAutoNum type="arabicPeriod" startAt="9"/>
            </a:pPr>
            <a:r>
              <a:rPr lang="en-US" altLang="en-US" sz="900" b="1" dirty="0">
                <a:latin typeface="Arial" panose="020B0604020202020204" pitchFamily="34" charset="0"/>
              </a:rPr>
              <a:t>Limited access to emergency services</a:t>
            </a:r>
          </a:p>
          <a:p>
            <a:pPr marL="355548" lvl="1" eaLnBrk="1" hangingPunct="1"/>
            <a:r>
              <a:rPr lang="en-US" altLang="en-US" sz="900" dirty="0">
                <a:latin typeface="Arial" panose="020B0604020202020204" pitchFamily="34" charset="0"/>
              </a:rPr>
              <a:t>Farms are located in rural areas and worksites are located away from phone access. Cellular connectivity is limited in some rural locations. Travel time to reach injury site with medical services reduce the likelihood of survival in severe cases</a:t>
            </a:r>
          </a:p>
        </p:txBody>
      </p:sp>
      <p:sp>
        <p:nvSpPr>
          <p:cNvPr id="3" name="Rectangle 2">
            <a:extLst>
              <a:ext uri="{FF2B5EF4-FFF2-40B4-BE49-F238E27FC236}">
                <a16:creationId xmlns:a16="http://schemas.microsoft.com/office/drawing/2014/main" id="{EECE8C6C-4564-4FAD-A86C-6C0B8E83D1DB}"/>
              </a:ext>
            </a:extLst>
          </p:cNvPr>
          <p:cNvSpPr/>
          <p:nvPr/>
        </p:nvSpPr>
        <p:spPr>
          <a:xfrm>
            <a:off x="4546575" y="6064101"/>
            <a:ext cx="23622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6708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731838" y="4560890"/>
            <a:ext cx="5799137" cy="4319587"/>
          </a:xfrm>
          <a:ln/>
        </p:spPr>
        <p:txBody>
          <a:bodyPr/>
          <a:lstStyle/>
          <a:p>
            <a:pPr eaLnBrk="1" hangingPunct="1">
              <a:buNone/>
              <a:defRPr/>
            </a:pPr>
            <a:r>
              <a:rPr lang="en-US" b="1" dirty="0"/>
              <a:t>Competency 1.3</a:t>
            </a:r>
          </a:p>
          <a:p>
            <a:pPr eaLnBrk="1" hangingPunct="1">
              <a:buNone/>
              <a:defRPr/>
            </a:pPr>
            <a:r>
              <a:rPr lang="en-US" b="1" dirty="0"/>
              <a:t>Identify the following types of hazards that are most frequently involved in fatal and disabling farm/ranch injuries</a:t>
            </a:r>
          </a:p>
          <a:p>
            <a:pPr eaLnBrk="1" hangingPunct="1">
              <a:buNone/>
              <a:defRPr/>
            </a:pPr>
            <a:endParaRPr lang="en-US" b="1" dirty="0"/>
          </a:p>
          <a:p>
            <a:pPr eaLnBrk="1" hangingPunct="1">
              <a:buNone/>
              <a:defRPr/>
            </a:pPr>
            <a:r>
              <a:rPr lang="en-US" b="1" dirty="0"/>
              <a:t>Hazards commonly found on farms and ranches include:</a:t>
            </a:r>
          </a:p>
          <a:p>
            <a:pPr eaLnBrk="1" hangingPunct="1">
              <a:buNone/>
              <a:defRPr/>
            </a:pPr>
            <a:r>
              <a:rPr lang="en-US" b="1" dirty="0"/>
              <a:t>1.  Tractor operation</a:t>
            </a:r>
          </a:p>
          <a:p>
            <a:pPr marL="474184" lvl="1" eaLnBrk="1" hangingPunct="1">
              <a:defRPr/>
            </a:pPr>
            <a:r>
              <a:rPr lang="en-US" dirty="0"/>
              <a:t>Tractors account for the largest number of fatal farm injuries.</a:t>
            </a:r>
          </a:p>
          <a:p>
            <a:pPr marL="474184" lvl="1" eaLnBrk="1" hangingPunct="1">
              <a:defRPr/>
            </a:pPr>
            <a:r>
              <a:rPr lang="en-US" dirty="0"/>
              <a:t>Rollovers (28% of all fatalities) – primarily sideways overturns</a:t>
            </a:r>
          </a:p>
          <a:p>
            <a:pPr marL="474184" lvl="1" eaLnBrk="1" hangingPunct="1">
              <a:defRPr/>
            </a:pPr>
            <a:r>
              <a:rPr lang="en-US" dirty="0"/>
              <a:t>Runovers (approximately 10% of all fatalities) – primarily involving extra riders</a:t>
            </a:r>
          </a:p>
          <a:p>
            <a:pPr marL="474184" lvl="1" eaLnBrk="1" hangingPunct="1">
              <a:defRPr/>
            </a:pPr>
            <a:r>
              <a:rPr lang="en-US" dirty="0"/>
              <a:t>PTO entanglements (approximately 3% of all fatalities)</a:t>
            </a:r>
          </a:p>
          <a:p>
            <a:pPr eaLnBrk="1" hangingPunct="1">
              <a:buNone/>
              <a:defRPr/>
            </a:pPr>
            <a:r>
              <a:rPr lang="en-US" b="1" dirty="0"/>
              <a:t>2.  Machinery operation (Combines, balers, pickers)</a:t>
            </a:r>
          </a:p>
          <a:p>
            <a:pPr marL="474184" lvl="1" eaLnBrk="1" hangingPunct="1">
              <a:defRPr/>
            </a:pPr>
            <a:r>
              <a:rPr lang="en-US" dirty="0"/>
              <a:t>Entanglement in the PTO driveline and other operating components</a:t>
            </a:r>
          </a:p>
          <a:p>
            <a:pPr marL="474184" lvl="1" eaLnBrk="1" hangingPunct="1">
              <a:defRPr/>
            </a:pPr>
            <a:r>
              <a:rPr lang="en-US" dirty="0"/>
              <a:t>Runovers</a:t>
            </a:r>
          </a:p>
          <a:p>
            <a:pPr marL="474184" lvl="1" eaLnBrk="1" hangingPunct="1">
              <a:defRPr/>
            </a:pPr>
            <a:r>
              <a:rPr lang="en-US" dirty="0"/>
              <a:t>Crushing injuries from collapsed components</a:t>
            </a:r>
          </a:p>
          <a:p>
            <a:pPr eaLnBrk="1" hangingPunct="1">
              <a:buNone/>
              <a:defRPr/>
            </a:pPr>
            <a:r>
              <a:rPr lang="en-US" b="1" dirty="0"/>
              <a:t>3.  Livestock handling</a:t>
            </a:r>
            <a:r>
              <a:rPr lang="en-US" dirty="0"/>
              <a:t> </a:t>
            </a:r>
          </a:p>
          <a:p>
            <a:pPr marL="474184" lvl="1" eaLnBrk="1" hangingPunct="1">
              <a:defRPr/>
            </a:pPr>
            <a:r>
              <a:rPr lang="en-US" dirty="0"/>
              <a:t>Kicks</a:t>
            </a:r>
          </a:p>
          <a:p>
            <a:pPr marL="474184" lvl="1" eaLnBrk="1" hangingPunct="1">
              <a:defRPr/>
            </a:pPr>
            <a:r>
              <a:rPr lang="en-US" dirty="0"/>
              <a:t>Trampling</a:t>
            </a:r>
          </a:p>
          <a:p>
            <a:pPr marL="474184" lvl="1" eaLnBrk="1" hangingPunct="1">
              <a:defRPr/>
            </a:pPr>
            <a:r>
              <a:rPr lang="en-US" dirty="0"/>
              <a:t>Bites</a:t>
            </a:r>
          </a:p>
          <a:p>
            <a:pPr eaLnBrk="1" hangingPunct="1">
              <a:buNone/>
              <a:defRPr/>
            </a:pPr>
            <a:r>
              <a:rPr lang="en-US" b="1" dirty="0"/>
              <a:t>4.  Operating or being transported in trucks and other vehicles</a:t>
            </a:r>
          </a:p>
          <a:p>
            <a:pPr marL="474184" lvl="1" eaLnBrk="1" hangingPunct="1">
              <a:defRPr/>
            </a:pPr>
            <a:r>
              <a:rPr lang="en-US" dirty="0"/>
              <a:t>Falls</a:t>
            </a:r>
          </a:p>
          <a:p>
            <a:pPr marL="474184" lvl="1" eaLnBrk="1" hangingPunct="1">
              <a:defRPr/>
            </a:pPr>
            <a:r>
              <a:rPr lang="en-US" dirty="0"/>
              <a:t>Runovers</a:t>
            </a:r>
          </a:p>
          <a:p>
            <a:pPr marL="474184" lvl="1" eaLnBrk="1" hangingPunct="1">
              <a:defRPr/>
            </a:pPr>
            <a:r>
              <a:rPr lang="en-US" dirty="0"/>
              <a:t>Collisions</a:t>
            </a:r>
          </a:p>
        </p:txBody>
      </p:sp>
    </p:spTree>
    <p:extLst>
      <p:ext uri="{BB962C8B-B14F-4D97-AF65-F5344CB8AC3E}">
        <p14:creationId xmlns:p14="http://schemas.microsoft.com/office/powerpoint/2010/main" val="228979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731837" y="4564505"/>
            <a:ext cx="6424337" cy="4957997"/>
          </a:xfrm>
          <a:ln/>
        </p:spPr>
        <p:txBody>
          <a:bodyPr/>
          <a:lstStyle/>
          <a:p>
            <a:pPr marL="118819" indent="-118819" eaLnBrk="1" hangingPunct="1">
              <a:lnSpc>
                <a:spcPct val="90000"/>
              </a:lnSpc>
              <a:buNone/>
              <a:defRPr/>
            </a:pPr>
            <a:r>
              <a:rPr lang="en-US" b="1" dirty="0"/>
              <a:t>Competency 1.6</a:t>
            </a:r>
          </a:p>
          <a:p>
            <a:pPr eaLnBrk="1" hangingPunct="1">
              <a:lnSpc>
                <a:spcPct val="90000"/>
              </a:lnSpc>
              <a:buNone/>
              <a:defRPr/>
            </a:pPr>
            <a:r>
              <a:rPr lang="en-US" b="1" dirty="0"/>
              <a:t>Identify at least five characteristics of youth that cause them to be at greater risk of injury while performing farm/ranch work</a:t>
            </a:r>
          </a:p>
          <a:p>
            <a:pPr eaLnBrk="1" hangingPunct="1">
              <a:lnSpc>
                <a:spcPct val="90000"/>
              </a:lnSpc>
              <a:buNone/>
              <a:defRPr/>
            </a:pPr>
            <a:endParaRPr lang="en-US" b="1" dirty="0"/>
          </a:p>
          <a:p>
            <a:pPr marL="118819" indent="-118819" eaLnBrk="1" hangingPunct="1">
              <a:lnSpc>
                <a:spcPct val="90000"/>
              </a:lnSpc>
              <a:buNone/>
              <a:defRPr/>
            </a:pPr>
            <a:r>
              <a:rPr lang="en-US" sz="1100" b="1" i="1" dirty="0"/>
              <a:t>Activity:</a:t>
            </a:r>
          </a:p>
          <a:p>
            <a:pPr marL="181139" indent="-181139" eaLnBrk="1" hangingPunct="1">
              <a:defRPr/>
            </a:pPr>
            <a:r>
              <a:rPr lang="en-US" dirty="0"/>
              <a:t>Calling on the students one at a time, ask each student to cite one characteristic which may make youth more susceptible to a farm/ranch injury</a:t>
            </a:r>
            <a:endParaRPr lang="en-US" b="1" dirty="0"/>
          </a:p>
          <a:p>
            <a:pPr marL="118819" indent="-118819" eaLnBrk="1" hangingPunct="1">
              <a:lnSpc>
                <a:spcPct val="90000"/>
              </a:lnSpc>
              <a:buNone/>
              <a:defRPr/>
            </a:pPr>
            <a:endParaRPr lang="en-US" b="1" dirty="0"/>
          </a:p>
          <a:p>
            <a:pPr marL="118819" indent="-118819" eaLnBrk="1" hangingPunct="1">
              <a:lnSpc>
                <a:spcPct val="90000"/>
              </a:lnSpc>
              <a:buNone/>
              <a:tabLst>
                <a:tab pos="475275" algn="l"/>
              </a:tabLst>
              <a:defRPr/>
            </a:pPr>
            <a:r>
              <a:rPr lang="en-US" b="1" dirty="0"/>
              <a:t>Review the following characteristics of youth: (See Classroom Activity 1.3)</a:t>
            </a:r>
          </a:p>
          <a:p>
            <a:pPr marL="177845" indent="-177845" eaLnBrk="1" hangingPunct="1">
              <a:lnSpc>
                <a:spcPct val="90000"/>
              </a:lnSpc>
              <a:buFont typeface="+mj-lt"/>
              <a:buAutoNum type="arabicPeriod"/>
              <a:defRPr/>
            </a:pPr>
            <a:r>
              <a:rPr lang="en-US" b="1" dirty="0"/>
              <a:t>Lack of knowledge about hazards</a:t>
            </a:r>
          </a:p>
          <a:p>
            <a:pPr marL="530242" lvl="1" indent="-172905" eaLnBrk="1" hangingPunct="1">
              <a:lnSpc>
                <a:spcPct val="90000"/>
              </a:lnSpc>
              <a:defRPr/>
            </a:pPr>
            <a:r>
              <a:rPr lang="en-US" dirty="0"/>
              <a:t>Farm parents may incorrectly assume children understand how to operate machinery</a:t>
            </a:r>
          </a:p>
          <a:p>
            <a:pPr marL="530242" lvl="1" indent="-172905" eaLnBrk="1" hangingPunct="1">
              <a:lnSpc>
                <a:spcPct val="90000"/>
              </a:lnSpc>
              <a:defRPr/>
            </a:pPr>
            <a:r>
              <a:rPr lang="en-US" dirty="0"/>
              <a:t>Insufficient safety training may be provided by family</a:t>
            </a:r>
          </a:p>
          <a:p>
            <a:pPr marL="530242" lvl="1" indent="-172905" eaLnBrk="1" hangingPunct="1">
              <a:lnSpc>
                <a:spcPct val="90000"/>
              </a:lnSpc>
              <a:defRPr/>
            </a:pPr>
            <a:r>
              <a:rPr lang="en-US" dirty="0"/>
              <a:t>Greater risk takers</a:t>
            </a:r>
          </a:p>
          <a:p>
            <a:pPr marL="177845" indent="-177845" eaLnBrk="1" hangingPunct="1">
              <a:lnSpc>
                <a:spcPct val="90000"/>
              </a:lnSpc>
              <a:buFont typeface="+mj-lt"/>
              <a:buAutoNum type="arabicPeriod"/>
              <a:defRPr/>
            </a:pPr>
            <a:r>
              <a:rPr lang="en-US" b="1" dirty="0"/>
              <a:t>Lack of coordination</a:t>
            </a:r>
          </a:p>
          <a:p>
            <a:pPr marL="530242" lvl="1" indent="-172905" eaLnBrk="1" hangingPunct="1">
              <a:lnSpc>
                <a:spcPct val="90000"/>
              </a:lnSpc>
              <a:defRPr/>
            </a:pPr>
            <a:r>
              <a:rPr lang="en-US" dirty="0"/>
              <a:t>Hand/eye coordination develops through growth and maturity</a:t>
            </a:r>
          </a:p>
          <a:p>
            <a:pPr marL="530242" lvl="1" indent="-172905" eaLnBrk="1" hangingPunct="1">
              <a:lnSpc>
                <a:spcPct val="90000"/>
              </a:lnSpc>
              <a:defRPr/>
            </a:pPr>
            <a:r>
              <a:rPr lang="en-US" dirty="0"/>
              <a:t>Greater risk of falls</a:t>
            </a:r>
          </a:p>
          <a:p>
            <a:pPr marL="177845" indent="-177845" eaLnBrk="1" hangingPunct="1">
              <a:lnSpc>
                <a:spcPct val="90000"/>
              </a:lnSpc>
              <a:buFont typeface="+mj-lt"/>
              <a:buAutoNum type="arabicPeriod"/>
              <a:defRPr/>
            </a:pPr>
            <a:r>
              <a:rPr lang="en-US" b="1" dirty="0"/>
              <a:t>Lack of experience</a:t>
            </a:r>
          </a:p>
          <a:p>
            <a:pPr marL="530242" lvl="1" indent="-172905" eaLnBrk="1" hangingPunct="1">
              <a:lnSpc>
                <a:spcPct val="90000"/>
              </a:lnSpc>
              <a:defRPr/>
            </a:pPr>
            <a:r>
              <a:rPr lang="en-US" dirty="0"/>
              <a:t>Youth that live on farms may not receive proper training and supervision</a:t>
            </a:r>
          </a:p>
          <a:p>
            <a:pPr marL="530242" lvl="1" indent="-172905" eaLnBrk="1" hangingPunct="1">
              <a:lnSpc>
                <a:spcPct val="90000"/>
              </a:lnSpc>
              <a:defRPr/>
            </a:pPr>
            <a:r>
              <a:rPr lang="en-US" dirty="0"/>
              <a:t>Non-farm youth may have no experience at all</a:t>
            </a:r>
          </a:p>
          <a:p>
            <a:pPr marL="177845" indent="-177845" eaLnBrk="1" hangingPunct="1">
              <a:lnSpc>
                <a:spcPct val="90000"/>
              </a:lnSpc>
              <a:buFont typeface="+mj-lt"/>
              <a:buAutoNum type="arabicPeriod"/>
              <a:defRPr/>
            </a:pPr>
            <a:r>
              <a:rPr lang="en-US" b="1" dirty="0"/>
              <a:t>Physical size</a:t>
            </a:r>
          </a:p>
          <a:p>
            <a:pPr marL="530242" lvl="1" indent="-172905" eaLnBrk="1" hangingPunct="1">
              <a:lnSpc>
                <a:spcPct val="90000"/>
              </a:lnSpc>
              <a:defRPr/>
            </a:pPr>
            <a:r>
              <a:rPr lang="en-US" dirty="0"/>
              <a:t>Operator seats, steering wheel, and other controls may not accommodate a small operator</a:t>
            </a:r>
          </a:p>
          <a:p>
            <a:pPr marL="530242" lvl="1" indent="-172905" eaLnBrk="1" hangingPunct="1">
              <a:lnSpc>
                <a:spcPct val="90000"/>
              </a:lnSpc>
              <a:defRPr/>
            </a:pPr>
            <a:r>
              <a:rPr lang="en-US" dirty="0"/>
              <a:t>If youth can not reach the clutch or brakes, they should not be permitted to operate the equipment</a:t>
            </a:r>
          </a:p>
          <a:p>
            <a:pPr marL="530242" lvl="1" indent="-172905" eaLnBrk="1" hangingPunct="1">
              <a:lnSpc>
                <a:spcPct val="90000"/>
              </a:lnSpc>
              <a:defRPr/>
            </a:pPr>
            <a:r>
              <a:rPr lang="en-US" dirty="0"/>
              <a:t>May not be seen by other operators</a:t>
            </a:r>
          </a:p>
          <a:p>
            <a:pPr marL="177845" indent="-177845" eaLnBrk="1" hangingPunct="1">
              <a:lnSpc>
                <a:spcPct val="90000"/>
              </a:lnSpc>
              <a:buFont typeface="+mj-lt"/>
              <a:buAutoNum type="arabicPeriod"/>
              <a:defRPr/>
            </a:pPr>
            <a:r>
              <a:rPr lang="en-US" b="1" dirty="0"/>
              <a:t>Lack of maturity</a:t>
            </a:r>
          </a:p>
          <a:p>
            <a:pPr marL="530242" lvl="1" indent="-172905" eaLnBrk="1" hangingPunct="1">
              <a:lnSpc>
                <a:spcPct val="90000"/>
              </a:lnSpc>
              <a:defRPr/>
            </a:pPr>
            <a:r>
              <a:rPr lang="en-US" dirty="0"/>
              <a:t>Youth may know how to do a task but lack skills required to think “safety”</a:t>
            </a:r>
          </a:p>
          <a:p>
            <a:pPr marL="177845" indent="-177845" eaLnBrk="1" hangingPunct="1">
              <a:lnSpc>
                <a:spcPct val="90000"/>
              </a:lnSpc>
              <a:buFont typeface="+mj-lt"/>
              <a:buAutoNum type="arabicPeriod"/>
              <a:defRPr/>
            </a:pPr>
            <a:r>
              <a:rPr lang="en-US" b="1" dirty="0"/>
              <a:t>Lack of strength</a:t>
            </a:r>
          </a:p>
          <a:p>
            <a:pPr marL="530242" lvl="1" indent="-172905" eaLnBrk="1" hangingPunct="1">
              <a:lnSpc>
                <a:spcPct val="90000"/>
              </a:lnSpc>
              <a:defRPr/>
            </a:pPr>
            <a:r>
              <a:rPr lang="en-US" dirty="0"/>
              <a:t>May over-estimate their own strength</a:t>
            </a:r>
          </a:p>
          <a:p>
            <a:pPr marL="530242" lvl="1" indent="-172905" eaLnBrk="1" hangingPunct="1">
              <a:lnSpc>
                <a:spcPct val="90000"/>
              </a:lnSpc>
              <a:defRPr/>
            </a:pPr>
            <a:r>
              <a:rPr lang="en-US" dirty="0"/>
              <a:t>May not have the physical strength to perform some tasks</a:t>
            </a:r>
          </a:p>
          <a:p>
            <a:pPr marL="530242" lvl="1" indent="-172905" eaLnBrk="1" hangingPunct="1">
              <a:lnSpc>
                <a:spcPct val="90000"/>
              </a:lnSpc>
              <a:defRPr/>
            </a:pPr>
            <a:r>
              <a:rPr lang="en-US" dirty="0"/>
              <a:t>Do not have adequate strength to “hang on” over rough ground</a:t>
            </a:r>
          </a:p>
          <a:p>
            <a:pPr marL="177845" indent="-177845" eaLnBrk="1" hangingPunct="1">
              <a:lnSpc>
                <a:spcPct val="90000"/>
              </a:lnSpc>
              <a:buFont typeface="+mj-lt"/>
              <a:buAutoNum type="arabicPeriod"/>
              <a:defRPr/>
            </a:pPr>
            <a:r>
              <a:rPr lang="en-US" b="1" dirty="0"/>
              <a:t>Lack of endurance</a:t>
            </a:r>
          </a:p>
          <a:p>
            <a:pPr marL="530242" lvl="1" indent="-172905" eaLnBrk="1" hangingPunct="1">
              <a:lnSpc>
                <a:spcPct val="90000"/>
              </a:lnSpc>
              <a:defRPr/>
            </a:pPr>
            <a:r>
              <a:rPr lang="en-US" dirty="0"/>
              <a:t>Younger children have less endurance</a:t>
            </a:r>
          </a:p>
        </p:txBody>
      </p:sp>
    </p:spTree>
    <p:extLst>
      <p:ext uri="{BB962C8B-B14F-4D97-AF65-F5344CB8AC3E}">
        <p14:creationId xmlns:p14="http://schemas.microsoft.com/office/powerpoint/2010/main" val="418040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392114" y="4560889"/>
            <a:ext cx="6530975" cy="4816475"/>
          </a:xfrm>
          <a:ln/>
        </p:spPr>
        <p:txBody>
          <a:bodyPr/>
          <a:lstStyle/>
          <a:p>
            <a:pPr marL="118819" indent="-118819" eaLnBrk="1" hangingPunct="1">
              <a:buNone/>
              <a:defRPr/>
            </a:pPr>
            <a:r>
              <a:rPr lang="en-US" b="1" dirty="0"/>
              <a:t>Competency 1.7</a:t>
            </a:r>
          </a:p>
          <a:p>
            <a:pPr eaLnBrk="1" hangingPunct="1">
              <a:buNone/>
              <a:defRPr/>
            </a:pPr>
            <a:r>
              <a:rPr lang="en-US" b="1" dirty="0"/>
              <a:t>Identify at least three of the following operator characteristics that contribute to an increased risk of injury when operating agricultural tractors and machinery</a:t>
            </a:r>
          </a:p>
          <a:p>
            <a:pPr marL="118819" indent="-118819" eaLnBrk="1" hangingPunct="1">
              <a:buNone/>
              <a:defRPr/>
            </a:pPr>
            <a:endParaRPr lang="en-US" b="1" dirty="0"/>
          </a:p>
          <a:p>
            <a:pPr marL="118819" indent="-118819" eaLnBrk="1" hangingPunct="1">
              <a:buNone/>
              <a:defRPr/>
            </a:pPr>
            <a:r>
              <a:rPr lang="en-US" b="1" dirty="0"/>
              <a:t>Characteristics of operators that may be hazardous include:</a:t>
            </a:r>
          </a:p>
          <a:p>
            <a:pPr marL="237127" indent="-237127" eaLnBrk="1" hangingPunct="1">
              <a:buFont typeface="+mj-lt"/>
              <a:buAutoNum type="arabicPeriod"/>
              <a:defRPr/>
            </a:pPr>
            <a:r>
              <a:rPr lang="en-US" b="1" dirty="0"/>
              <a:t>Extreme emotions</a:t>
            </a:r>
          </a:p>
          <a:p>
            <a:pPr marL="475275" lvl="2" eaLnBrk="1" hangingPunct="1">
              <a:defRPr/>
            </a:pPr>
            <a:r>
              <a:rPr lang="en-US" dirty="0"/>
              <a:t>Operators may not be able to handle the frustrations and emotions associated with learning the proper operational procedures, or may be distracted by events in their lives</a:t>
            </a:r>
          </a:p>
          <a:p>
            <a:pPr marL="237127" indent="-237127" eaLnBrk="1" hangingPunct="1">
              <a:buFont typeface="+mj-lt"/>
              <a:buAutoNum type="arabicPeriod"/>
              <a:defRPr/>
            </a:pPr>
            <a:r>
              <a:rPr lang="en-US" b="1" dirty="0"/>
              <a:t>Lack of knowledge/experience</a:t>
            </a:r>
          </a:p>
          <a:p>
            <a:pPr marL="475275" lvl="2" eaLnBrk="1" hangingPunct="1">
              <a:defRPr/>
            </a:pPr>
            <a:r>
              <a:rPr lang="en-US" dirty="0"/>
              <a:t>Operators need to be confident and focused on the task at hand. This comes with experience and knowledge of equipment</a:t>
            </a:r>
          </a:p>
          <a:p>
            <a:pPr marL="475275" lvl="2" eaLnBrk="1" hangingPunct="1">
              <a:defRPr/>
            </a:pPr>
            <a:r>
              <a:rPr lang="en-US" dirty="0"/>
              <a:t>Many younger operators have not worked long enough to gain knowledge and experience to be good operators of equipment</a:t>
            </a:r>
          </a:p>
          <a:p>
            <a:pPr marL="475275" lvl="2" eaLnBrk="1" hangingPunct="1">
              <a:defRPr/>
            </a:pPr>
            <a:r>
              <a:rPr lang="en-US" dirty="0"/>
              <a:t>Supervisors may have unrealistic expectations for the workers being supervised</a:t>
            </a:r>
          </a:p>
          <a:p>
            <a:pPr marL="237127" indent="-237127" eaLnBrk="1" hangingPunct="1">
              <a:buFont typeface="+mj-lt"/>
              <a:buAutoNum type="arabicPeriod"/>
              <a:defRPr/>
            </a:pPr>
            <a:r>
              <a:rPr lang="en-US" b="1" dirty="0"/>
              <a:t>Fatigue</a:t>
            </a:r>
          </a:p>
          <a:p>
            <a:pPr marL="475275" lvl="2" eaLnBrk="1" hangingPunct="1">
              <a:defRPr/>
            </a:pPr>
            <a:r>
              <a:rPr lang="en-US" dirty="0"/>
              <a:t>Some operators have short attention spans and get tired or bored easily. Some can not work in the heat of the day for a long period of time without frequent breaks for rest</a:t>
            </a:r>
          </a:p>
          <a:p>
            <a:pPr marL="475275" lvl="2" eaLnBrk="1" hangingPunct="1">
              <a:defRPr/>
            </a:pPr>
            <a:r>
              <a:rPr lang="en-US" dirty="0"/>
              <a:t>When working on a farm or ranch, the work day is long, especially during peak periods of planting and harvest.  Some workers may not be responsible enough to get appropriate rest and arrive at work tired</a:t>
            </a:r>
            <a:endParaRPr lang="en-US" b="1" dirty="0"/>
          </a:p>
          <a:p>
            <a:pPr marL="237127" indent="-237127" eaLnBrk="1" hangingPunct="1">
              <a:buFont typeface="+mj-lt"/>
              <a:buAutoNum type="arabicPeriod"/>
              <a:defRPr/>
            </a:pPr>
            <a:r>
              <a:rPr lang="en-US" b="1" dirty="0"/>
              <a:t>Influence of drugs or alcohol</a:t>
            </a:r>
          </a:p>
          <a:p>
            <a:pPr marL="475275" lvl="2" eaLnBrk="1" hangingPunct="1">
              <a:defRPr/>
            </a:pPr>
            <a:r>
              <a:rPr lang="en-US" dirty="0"/>
              <a:t>Operators need to be free from influence of alcohol and/or drugs</a:t>
            </a:r>
          </a:p>
          <a:p>
            <a:pPr marL="475275" lvl="2" eaLnBrk="1" hangingPunct="1">
              <a:defRPr/>
            </a:pPr>
            <a:r>
              <a:rPr lang="en-US" dirty="0"/>
              <a:t>Alcohol and drugs severely impair judgment and reduce the ability to make clear decisions</a:t>
            </a:r>
            <a:endParaRPr lang="en-US" b="1" dirty="0"/>
          </a:p>
          <a:p>
            <a:pPr marL="237127" indent="-237127" eaLnBrk="1" hangingPunct="1">
              <a:buFont typeface="+mj-lt"/>
              <a:buAutoNum type="arabicPeriod"/>
              <a:defRPr/>
            </a:pPr>
            <a:r>
              <a:rPr lang="en-US" b="1" dirty="0"/>
              <a:t>Preoccupation</a:t>
            </a:r>
          </a:p>
          <a:p>
            <a:pPr marL="475275" lvl="2" eaLnBrk="1" hangingPunct="1">
              <a:defRPr/>
            </a:pPr>
            <a:r>
              <a:rPr lang="en-US" dirty="0"/>
              <a:t>Operators must concentrate on their actions and must not be distracted by things that can cause mental lapses</a:t>
            </a:r>
          </a:p>
          <a:p>
            <a:pPr marL="475275" lvl="2" eaLnBrk="1" hangingPunct="1">
              <a:defRPr/>
            </a:pPr>
            <a:r>
              <a:rPr lang="en-US" dirty="0"/>
              <a:t>If several youth are involved with a task the potential for distraction is high</a:t>
            </a:r>
          </a:p>
        </p:txBody>
      </p:sp>
    </p:spTree>
    <p:extLst>
      <p:ext uri="{BB962C8B-B14F-4D97-AF65-F5344CB8AC3E}">
        <p14:creationId xmlns:p14="http://schemas.microsoft.com/office/powerpoint/2010/main" val="399001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ln/>
        </p:spPr>
        <p:txBody>
          <a:bodyPr/>
          <a:lstStyle/>
          <a:p>
            <a:pPr marL="237637" indent="-237637" eaLnBrk="1" hangingPunct="1">
              <a:buNone/>
              <a:defRPr/>
            </a:pPr>
            <a:r>
              <a:rPr lang="en-US" b="1" dirty="0"/>
              <a:t>Competency 1.14 </a:t>
            </a:r>
          </a:p>
          <a:p>
            <a:pPr eaLnBrk="1" hangingPunct="1">
              <a:buNone/>
              <a:defRPr/>
            </a:pPr>
            <a:r>
              <a:rPr lang="en-US" b="1" dirty="0"/>
              <a:t>Identify the 11 specific farm/ranch tasks that have been identified by the Fair Labor Standards Act (FLSA) as being particularly hazardous for youth under 16, and identify which can be performed with training and which are considered too hazardous for any youth under 16</a:t>
            </a:r>
          </a:p>
          <a:p>
            <a:pPr marL="237637" indent="-237637" eaLnBrk="1" hangingPunct="1">
              <a:buNone/>
              <a:defRPr/>
            </a:pPr>
            <a:endParaRPr lang="en-US" b="1" dirty="0"/>
          </a:p>
          <a:p>
            <a:pPr marL="475275" indent="-475275" eaLnBrk="1" hangingPunct="1">
              <a:buNone/>
              <a:defRPr/>
            </a:pPr>
            <a:r>
              <a:rPr lang="en-US" b="1" i="1" dirty="0"/>
              <a:t>Activity:</a:t>
            </a:r>
          </a:p>
          <a:p>
            <a:pPr marL="176199" indent="-176199" eaLnBrk="1" hangingPunct="1">
              <a:defRPr/>
            </a:pPr>
            <a:r>
              <a:rPr lang="en-US" dirty="0"/>
              <a:t>Have the students match the following numbered tasks with those shown on the visual</a:t>
            </a:r>
          </a:p>
          <a:p>
            <a:pPr marL="237637" indent="-237637" eaLnBrk="1" hangingPunct="1">
              <a:defRPr/>
            </a:pPr>
            <a:endParaRPr lang="en-US" b="1" dirty="0"/>
          </a:p>
          <a:p>
            <a:pPr eaLnBrk="1" hangingPunct="1">
              <a:buNone/>
              <a:defRPr/>
            </a:pPr>
            <a:r>
              <a:rPr lang="en-US" b="1" dirty="0"/>
              <a:t>Can be performed with appropriate training:</a:t>
            </a:r>
          </a:p>
          <a:p>
            <a:pPr marL="297046" indent="-237637" eaLnBrk="1" hangingPunct="1">
              <a:buFont typeface="Wingdings" panose="05000000000000000000" pitchFamily="2" charset="2"/>
              <a:buAutoNum type="arabicPeriod"/>
              <a:defRPr/>
            </a:pPr>
            <a:r>
              <a:rPr lang="en-US" dirty="0"/>
              <a:t>Operating tractors over 20 PTO hp</a:t>
            </a:r>
          </a:p>
          <a:p>
            <a:pPr marL="297046" indent="-237637" eaLnBrk="1" hangingPunct="1">
              <a:buFont typeface="Wingdings" panose="05000000000000000000" pitchFamily="2" charset="2"/>
              <a:buAutoNum type="arabicPeriod"/>
              <a:defRPr/>
            </a:pPr>
            <a:r>
              <a:rPr lang="en-US" dirty="0"/>
              <a:t>Operating PTO-operated machinery</a:t>
            </a:r>
          </a:p>
          <a:p>
            <a:pPr marL="297046" indent="-237637" eaLnBrk="1" hangingPunct="1">
              <a:buFont typeface="Wingdings" panose="05000000000000000000" pitchFamily="2" charset="2"/>
              <a:buAutoNum type="arabicPeriod"/>
              <a:defRPr/>
            </a:pPr>
            <a:endParaRPr lang="en-US" dirty="0"/>
          </a:p>
          <a:p>
            <a:pPr marL="59409" eaLnBrk="1" hangingPunct="1">
              <a:buNone/>
              <a:defRPr/>
            </a:pPr>
            <a:r>
              <a:rPr lang="en-US" b="1" dirty="0"/>
              <a:t>Cannot be performed for hire until age 16:</a:t>
            </a:r>
          </a:p>
          <a:p>
            <a:pPr marL="297046" indent="-237637" eaLnBrk="1" hangingPunct="1">
              <a:buFont typeface="+mj-lt"/>
              <a:buAutoNum type="arabicPeriod" startAt="3"/>
              <a:defRPr/>
            </a:pPr>
            <a:r>
              <a:rPr lang="en-US" dirty="0"/>
              <a:t>Operating specialized powered machines</a:t>
            </a:r>
          </a:p>
          <a:p>
            <a:pPr marL="297046" indent="-237637" eaLnBrk="1" hangingPunct="1">
              <a:buFont typeface="+mj-lt"/>
              <a:buAutoNum type="arabicPeriod" startAt="3"/>
              <a:defRPr/>
            </a:pPr>
            <a:r>
              <a:rPr lang="en-US" dirty="0"/>
              <a:t>Working with breeding livestock including bulls, boars, and stallions</a:t>
            </a:r>
          </a:p>
          <a:p>
            <a:pPr marL="297046" indent="-237637" eaLnBrk="1" hangingPunct="1">
              <a:buFont typeface="+mj-lt"/>
              <a:buAutoNum type="arabicPeriod" startAt="3"/>
              <a:defRPr/>
            </a:pPr>
            <a:r>
              <a:rPr lang="en-US" dirty="0"/>
              <a:t>Working in wood lots with logs over 6 inches in diameter</a:t>
            </a:r>
          </a:p>
          <a:p>
            <a:pPr marL="297046" indent="-237637" eaLnBrk="1" hangingPunct="1">
              <a:buFont typeface="+mj-lt"/>
              <a:buAutoNum type="arabicPeriod" startAt="3"/>
              <a:defRPr/>
            </a:pPr>
            <a:r>
              <a:rPr lang="en-US" dirty="0"/>
              <a:t>Working on ladders and scaffolds at heights over 20 feet</a:t>
            </a:r>
          </a:p>
          <a:p>
            <a:pPr marL="297046" indent="-237637" eaLnBrk="1" hangingPunct="1">
              <a:buFont typeface="+mj-lt"/>
              <a:buAutoNum type="arabicPeriod" startAt="3"/>
              <a:defRPr/>
            </a:pPr>
            <a:r>
              <a:rPr lang="en-US" dirty="0"/>
              <a:t>Operating a vehicle to transport passengers or riding on a tractor as a passenger </a:t>
            </a:r>
          </a:p>
          <a:p>
            <a:pPr marL="297046" indent="-237637" eaLnBrk="1" hangingPunct="1">
              <a:buFont typeface="+mj-lt"/>
              <a:buAutoNum type="arabicPeriod" startAt="3"/>
              <a:defRPr/>
            </a:pPr>
            <a:r>
              <a:rPr lang="en-US" dirty="0"/>
              <a:t>Working inside toxic atmospheres or confined spaces (silos, grain bins, manure pits, tanks, fruit storage)</a:t>
            </a:r>
          </a:p>
          <a:p>
            <a:pPr marL="297046" indent="-237637" eaLnBrk="1" hangingPunct="1">
              <a:buFont typeface="+mj-lt"/>
              <a:buAutoNum type="arabicPeriod" startAt="3"/>
              <a:defRPr/>
            </a:pPr>
            <a:r>
              <a:rPr lang="en-US" dirty="0"/>
              <a:t>Handling or applying chemicals</a:t>
            </a:r>
          </a:p>
          <a:p>
            <a:pPr marL="297046" indent="-297046" eaLnBrk="1" hangingPunct="1">
              <a:buFont typeface="+mj-lt"/>
              <a:buAutoNum type="arabicPeriod" startAt="3"/>
              <a:defRPr/>
            </a:pPr>
            <a:r>
              <a:rPr lang="en-US" dirty="0"/>
              <a:t>Handling or using a blasting agent (explosive)</a:t>
            </a:r>
          </a:p>
          <a:p>
            <a:pPr marL="297046" indent="-297046" eaLnBrk="1" hangingPunct="1">
              <a:buFont typeface="+mj-lt"/>
              <a:buAutoNum type="arabicPeriod" startAt="3"/>
              <a:defRPr/>
            </a:pPr>
            <a:r>
              <a:rPr lang="en-US" dirty="0"/>
              <a:t>Transporting, transferring, or applying anhydrous ammonia</a:t>
            </a:r>
          </a:p>
          <a:p>
            <a:pPr marL="237637" indent="-237637" eaLnBrk="1" hangingPunct="1">
              <a:buFont typeface="Wingdings" panose="05000000000000000000" pitchFamily="2" charset="2"/>
              <a:buAutoNum type="arabicPeriod" startAt="3"/>
              <a:defRPr/>
            </a:pPr>
            <a:endParaRPr lang="en-US" dirty="0"/>
          </a:p>
          <a:p>
            <a:pPr marL="237637" indent="-237637" eaLnBrk="1" hangingPunct="1">
              <a:buNone/>
              <a:defRPr/>
            </a:pPr>
            <a:r>
              <a:rPr lang="en-US" dirty="0"/>
              <a:t>Some of these tasks will be discussed further in Lesson 15</a:t>
            </a:r>
          </a:p>
        </p:txBody>
      </p:sp>
    </p:spTree>
    <p:extLst>
      <p:ext uri="{BB962C8B-B14F-4D97-AF65-F5344CB8AC3E}">
        <p14:creationId xmlns:p14="http://schemas.microsoft.com/office/powerpoint/2010/main" val="819322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684000" cy="56388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1" name="Rectangle 6"/>
              <p:cNvSpPr>
                <a:spLocks noChangeArrowheads="1"/>
              </p:cNvSpPr>
              <p:nvPr/>
            </p:nvSpPr>
            <p:spPr bwMode="white">
              <a:xfrm>
                <a:off x="654" y="2354"/>
                <a:ext cx="4818" cy="1345"/>
              </a:xfrm>
              <a:prstGeom prst="rect">
                <a:avLst/>
              </a:prstGeom>
              <a:solidFill>
                <a:schemeClr val="bg1"/>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2" name="Line 7"/>
              <p:cNvSpPr>
                <a:spLocks noChangeShapeType="1"/>
              </p:cNvSpPr>
              <p:nvPr/>
            </p:nvSpPr>
            <p:spPr bwMode="auto">
              <a:xfrm>
                <a:off x="0" y="3074"/>
                <a:ext cx="624" cy="0"/>
              </a:xfrm>
              <a:prstGeom prst="line">
                <a:avLst/>
              </a:prstGeom>
              <a:noFill/>
              <a:ln w="50800">
                <a:solidFill>
                  <a:schemeClr val="bg2"/>
                </a:solidFill>
                <a:round/>
                <a:headEnd/>
                <a:tailEnd/>
              </a:ln>
              <a:effectLst/>
            </p:spPr>
            <p:txBody>
              <a:bodyPr/>
              <a:lstStyle/>
              <a:p>
                <a:pPr>
                  <a:defRPr/>
                </a:pPr>
                <a:endParaRPr lang="en-US" sz="1800" dirty="0">
                  <a:latin typeface="Arial"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sz="1800" dirty="0">
                  <a:latin typeface="Arial" charset="0"/>
                </a:endParaRPr>
              </a:p>
            </p:txBody>
          </p:sp>
        </p:grpSp>
      </p:grpSp>
      <p:pic>
        <p:nvPicPr>
          <p:cNvPr id="13" name="Picture 17"/>
          <p:cNvPicPr>
            <a:picLocks noChangeAspect="1" noChangeArrowheads="1"/>
          </p:cNvPicPr>
          <p:nvPr userDrawn="1"/>
        </p:nvPicPr>
        <p:blipFill>
          <a:blip r:embed="rId2">
            <a:clrChange>
              <a:clrFrom>
                <a:srgbClr val="050000"/>
              </a:clrFrom>
              <a:clrTo>
                <a:srgbClr val="050000">
                  <a:alpha val="0"/>
                </a:srgbClr>
              </a:clrTo>
            </a:clrChange>
            <a:extLst>
              <a:ext uri="{28A0092B-C50C-407E-A947-70E740481C1C}">
                <a14:useLocalDpi xmlns:a14="http://schemas.microsoft.com/office/drawing/2010/main" val="0"/>
              </a:ext>
            </a:extLst>
          </a:blip>
          <a:srcRect/>
          <a:stretch>
            <a:fillRect/>
          </a:stretch>
        </p:blipFill>
        <p:spPr bwMode="auto">
          <a:xfrm>
            <a:off x="304800" y="4883150"/>
            <a:ext cx="263313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1"/>
          <p:cNvSpPr>
            <a:spLocks noGrp="1" noChangeArrowheads="1"/>
          </p:cNvSpPr>
          <p:nvPr>
            <p:ph type="ctrTitle"/>
          </p:nvPr>
        </p:nvSpPr>
        <p:spPr>
          <a:xfrm>
            <a:off x="2743200" y="1143000"/>
            <a:ext cx="8839200" cy="2209800"/>
          </a:xfrm>
        </p:spPr>
        <p:txBody>
          <a:bodyPr/>
          <a:lstStyle>
            <a:lvl1pPr>
              <a:defRPr sz="4800"/>
            </a:lvl1pPr>
          </a:lstStyle>
          <a:p>
            <a:r>
              <a:rPr lang="en-US"/>
              <a:t>Click to edit Master title style</a:t>
            </a:r>
          </a:p>
        </p:txBody>
      </p:sp>
      <p:sp>
        <p:nvSpPr>
          <p:cNvPr id="5132" name="Rectangle 12"/>
          <p:cNvSpPr>
            <a:spLocks noGrp="1" noChangeArrowheads="1"/>
          </p:cNvSpPr>
          <p:nvPr>
            <p:ph type="subTitle" idx="1"/>
          </p:nvPr>
        </p:nvSpPr>
        <p:spPr>
          <a:xfrm>
            <a:off x="1828800" y="3962400"/>
            <a:ext cx="9144000" cy="1600200"/>
          </a:xfrm>
        </p:spPr>
        <p:txBody>
          <a:bodyPr anchor="ctr"/>
          <a:lstStyle>
            <a:lvl1pPr marL="0" indent="0" algn="ctr">
              <a:buFont typeface="Wingdings" pitchFamily="2" charset="2"/>
              <a:buNone/>
              <a:defRPr/>
            </a:lvl1pPr>
          </a:lstStyle>
          <a:p>
            <a:r>
              <a:rPr lang="en-US"/>
              <a:t>Click to edit Master subtitle style</a:t>
            </a:r>
          </a:p>
        </p:txBody>
      </p:sp>
      <p:sp>
        <p:nvSpPr>
          <p:cNvPr id="14" name="Date Placeholder 13"/>
          <p:cNvSpPr>
            <a:spLocks noGrp="1" noChangeArrowheads="1"/>
          </p:cNvSpPr>
          <p:nvPr>
            <p:ph type="dt" sz="half" idx="10"/>
          </p:nvPr>
        </p:nvSpPr>
        <p:spPr bwMode="auto">
          <a:xfrm>
            <a:off x="1217084" y="6251575"/>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15" name="Footer Placeholder 14"/>
          <p:cNvSpPr>
            <a:spLocks noGrp="1" noChangeArrowheads="1"/>
          </p:cNvSpPr>
          <p:nvPr>
            <p:ph type="ftr" sz="quarter" idx="11"/>
          </p:nvPr>
        </p:nvSpPr>
        <p:spPr bwMode="auto">
          <a:xfrm>
            <a:off x="4472517"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p>
        </p:txBody>
      </p:sp>
      <p:sp>
        <p:nvSpPr>
          <p:cNvPr id="16" name="Rectangle 15"/>
          <p:cNvSpPr>
            <a:spLocks noGrp="1" noChangeArrowheads="1"/>
          </p:cNvSpPr>
          <p:nvPr>
            <p:ph type="sldNum" sz="quarter" idx="12"/>
          </p:nvPr>
        </p:nvSpPr>
        <p:spPr/>
        <p:txBody>
          <a:bodyPr/>
          <a:lstStyle>
            <a:lvl1pPr>
              <a:defRPr/>
            </a:lvl1pPr>
          </a:lstStyle>
          <a:p>
            <a:r>
              <a:rPr lang="en-US" altLang="en-US"/>
              <a:t>1-</a:t>
            </a:r>
            <a:fld id="{915AA666-BBA4-4304-AD27-E1EC0C07FE99}" type="slidenum">
              <a:rPr lang="en-US" altLang="en-US"/>
              <a:pPr/>
              <a:t>‹#›</a:t>
            </a:fld>
            <a:endParaRPr lang="en-US" altLang="en-US"/>
          </a:p>
        </p:txBody>
      </p:sp>
    </p:spTree>
    <p:extLst>
      <p:ext uri="{BB962C8B-B14F-4D97-AF65-F5344CB8AC3E}">
        <p14:creationId xmlns:p14="http://schemas.microsoft.com/office/powerpoint/2010/main" val="408186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r>
              <a:rPr lang="en-US" altLang="en-US"/>
              <a:t>1-</a:t>
            </a:r>
            <a:fld id="{AF8CF167-D8DC-473C-9DEA-33EDB25BF456}" type="slidenum">
              <a:rPr lang="en-US" altLang="en-US"/>
              <a:pPr/>
              <a:t>‹#›</a:t>
            </a:fld>
            <a:endParaRPr lang="en-US" altLang="en-US"/>
          </a:p>
        </p:txBody>
      </p:sp>
    </p:spTree>
    <p:extLst>
      <p:ext uri="{BB962C8B-B14F-4D97-AF65-F5344CB8AC3E}">
        <p14:creationId xmlns:p14="http://schemas.microsoft.com/office/powerpoint/2010/main" val="231143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7813"/>
            <a:ext cx="25908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7813"/>
            <a:ext cx="75692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r>
              <a:rPr lang="en-US" altLang="en-US"/>
              <a:t>1-</a:t>
            </a:r>
            <a:fld id="{FE48E247-7080-4E00-9C82-35EE884131C2}" type="slidenum">
              <a:rPr lang="en-US" altLang="en-US"/>
              <a:pPr/>
              <a:t>‹#›</a:t>
            </a:fld>
            <a:endParaRPr lang="en-US" altLang="en-US"/>
          </a:p>
        </p:txBody>
      </p:sp>
    </p:spTree>
    <p:extLst>
      <p:ext uri="{BB962C8B-B14F-4D97-AF65-F5344CB8AC3E}">
        <p14:creationId xmlns:p14="http://schemas.microsoft.com/office/powerpoint/2010/main" val="216574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0" y="277813"/>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1219200" y="1600201"/>
            <a:ext cx="508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1"/>
            <a:ext cx="508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219200" y="3941763"/>
            <a:ext cx="508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502400" y="3941763"/>
            <a:ext cx="508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sldNum" sz="quarter" idx="10"/>
          </p:nvPr>
        </p:nvSpPr>
        <p:spPr>
          <a:ln/>
        </p:spPr>
        <p:txBody>
          <a:bodyPr/>
          <a:lstStyle>
            <a:lvl1pPr>
              <a:defRPr/>
            </a:lvl1pPr>
          </a:lstStyle>
          <a:p>
            <a:r>
              <a:rPr lang="en-US" altLang="en-US"/>
              <a:t>1-</a:t>
            </a:r>
            <a:fld id="{A66AC9D4-0DD8-4FC3-918A-4EF61ADD502D}" type="slidenum">
              <a:rPr lang="en-US" altLang="en-US"/>
              <a:pPr/>
              <a:t>‹#›</a:t>
            </a:fld>
            <a:endParaRPr lang="en-US" altLang="en-US"/>
          </a:p>
        </p:txBody>
      </p:sp>
    </p:spTree>
    <p:extLst>
      <p:ext uri="{BB962C8B-B14F-4D97-AF65-F5344CB8AC3E}">
        <p14:creationId xmlns:p14="http://schemas.microsoft.com/office/powerpoint/2010/main" val="4063406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2192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1"/>
            <a:ext cx="508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02400" y="3941763"/>
            <a:ext cx="508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
          <p:cNvSpPr>
            <a:spLocks noGrp="1" noChangeArrowheads="1"/>
          </p:cNvSpPr>
          <p:nvPr>
            <p:ph type="sldNum" sz="quarter" idx="10"/>
          </p:nvPr>
        </p:nvSpPr>
        <p:spPr>
          <a:ln/>
        </p:spPr>
        <p:txBody>
          <a:bodyPr/>
          <a:lstStyle>
            <a:lvl1pPr>
              <a:defRPr/>
            </a:lvl1pPr>
          </a:lstStyle>
          <a:p>
            <a:r>
              <a:rPr lang="en-US" altLang="en-US"/>
              <a:t>1-</a:t>
            </a:r>
            <a:fld id="{67F8C49A-A1CD-48CF-9824-6361ED19AB0A}" type="slidenum">
              <a:rPr lang="en-US" altLang="en-US"/>
              <a:pPr/>
              <a:t>‹#›</a:t>
            </a:fld>
            <a:endParaRPr lang="en-US" altLang="en-US"/>
          </a:p>
        </p:txBody>
      </p:sp>
    </p:spTree>
    <p:extLst>
      <p:ext uri="{BB962C8B-B14F-4D97-AF65-F5344CB8AC3E}">
        <p14:creationId xmlns:p14="http://schemas.microsoft.com/office/powerpoint/2010/main" val="1105789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2192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sldNum" sz="quarter" idx="10"/>
          </p:nvPr>
        </p:nvSpPr>
        <p:spPr>
          <a:ln/>
        </p:spPr>
        <p:txBody>
          <a:bodyPr/>
          <a:lstStyle>
            <a:lvl1pPr>
              <a:defRPr/>
            </a:lvl1pPr>
          </a:lstStyle>
          <a:p>
            <a:r>
              <a:rPr lang="en-US" altLang="en-US"/>
              <a:t>1-</a:t>
            </a:r>
            <a:fld id="{7CC4F184-389A-4F73-8E11-63A843B30C0B}" type="slidenum">
              <a:rPr lang="en-US" altLang="en-US"/>
              <a:pPr/>
              <a:t>‹#›</a:t>
            </a:fld>
            <a:endParaRPr lang="en-US" altLang="en-US"/>
          </a:p>
        </p:txBody>
      </p:sp>
    </p:spTree>
    <p:extLst>
      <p:ext uri="{BB962C8B-B14F-4D97-AF65-F5344CB8AC3E}">
        <p14:creationId xmlns:p14="http://schemas.microsoft.com/office/powerpoint/2010/main" val="3749170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32809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3940509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1407321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8348F3-7879-4CBE-B238-95213E70E39F}"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487080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8348F3-7879-4CBE-B238-95213E70E39F}"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332853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r>
              <a:rPr lang="en-US" altLang="en-US"/>
              <a:t>1-</a:t>
            </a:r>
            <a:fld id="{07A8A36D-7B71-4F5D-9CED-079A914EE825}" type="slidenum">
              <a:rPr lang="en-US" altLang="en-US"/>
              <a:pPr/>
              <a:t>‹#›</a:t>
            </a:fld>
            <a:endParaRPr lang="en-US" altLang="en-US"/>
          </a:p>
        </p:txBody>
      </p:sp>
    </p:spTree>
    <p:extLst>
      <p:ext uri="{BB962C8B-B14F-4D97-AF65-F5344CB8AC3E}">
        <p14:creationId xmlns:p14="http://schemas.microsoft.com/office/powerpoint/2010/main" val="1966802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8348F3-7879-4CBE-B238-95213E70E39F}"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400003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348F3-7879-4CBE-B238-95213E70E39F}"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73393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8348F3-7879-4CBE-B238-95213E70E39F}"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4215466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18348F3-7879-4CBE-B238-95213E70E39F}"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2872708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3894274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9074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1147716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0754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2291496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33565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r>
              <a:rPr lang="en-US" altLang="en-US"/>
              <a:t>1-</a:t>
            </a:r>
            <a:fld id="{C4BC264C-863B-477D-836A-22B94DFEEFAA}" type="slidenum">
              <a:rPr lang="en-US" altLang="en-US"/>
              <a:pPr/>
              <a:t>‹#›</a:t>
            </a:fld>
            <a:endParaRPr lang="en-US" altLang="en-US"/>
          </a:p>
        </p:txBody>
      </p:sp>
    </p:spTree>
    <p:extLst>
      <p:ext uri="{BB962C8B-B14F-4D97-AF65-F5344CB8AC3E}">
        <p14:creationId xmlns:p14="http://schemas.microsoft.com/office/powerpoint/2010/main" val="1630431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8348F3-7879-4CBE-B238-95213E70E39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FF10-44FC-48CE-A472-03638A079AA2}" type="slidenum">
              <a:rPr lang="en-US" smtClean="0"/>
              <a:t>‹#›</a:t>
            </a:fld>
            <a:endParaRPr lang="en-US"/>
          </a:p>
        </p:txBody>
      </p:sp>
    </p:spTree>
    <p:extLst>
      <p:ext uri="{BB962C8B-B14F-4D97-AF65-F5344CB8AC3E}">
        <p14:creationId xmlns:p14="http://schemas.microsoft.com/office/powerpoint/2010/main" val="366995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1"/>
            <a:ext cx="508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1"/>
            <a:ext cx="508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sldNum" sz="quarter" idx="10"/>
          </p:nvPr>
        </p:nvSpPr>
        <p:spPr>
          <a:ln/>
        </p:spPr>
        <p:txBody>
          <a:bodyPr/>
          <a:lstStyle>
            <a:lvl1pPr>
              <a:defRPr/>
            </a:lvl1pPr>
          </a:lstStyle>
          <a:p>
            <a:r>
              <a:rPr lang="en-US" altLang="en-US"/>
              <a:t>1-</a:t>
            </a:r>
            <a:fld id="{C5CAFAA9-F3F9-43B7-9F7B-BF79D3D743E4}" type="slidenum">
              <a:rPr lang="en-US" altLang="en-US"/>
              <a:pPr/>
              <a:t>‹#›</a:t>
            </a:fld>
            <a:endParaRPr lang="en-US" altLang="en-US"/>
          </a:p>
        </p:txBody>
      </p:sp>
    </p:spTree>
    <p:extLst>
      <p:ext uri="{BB962C8B-B14F-4D97-AF65-F5344CB8AC3E}">
        <p14:creationId xmlns:p14="http://schemas.microsoft.com/office/powerpoint/2010/main" val="2021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sldNum" sz="quarter" idx="10"/>
          </p:nvPr>
        </p:nvSpPr>
        <p:spPr>
          <a:ln/>
        </p:spPr>
        <p:txBody>
          <a:bodyPr/>
          <a:lstStyle>
            <a:lvl1pPr>
              <a:defRPr/>
            </a:lvl1pPr>
          </a:lstStyle>
          <a:p>
            <a:r>
              <a:rPr lang="en-US" altLang="en-US"/>
              <a:t>1-</a:t>
            </a:r>
            <a:fld id="{6B8615A6-16EC-4D02-9306-89B0283DABEC}" type="slidenum">
              <a:rPr lang="en-US" altLang="en-US"/>
              <a:pPr/>
              <a:t>‹#›</a:t>
            </a:fld>
            <a:endParaRPr lang="en-US" altLang="en-US"/>
          </a:p>
        </p:txBody>
      </p:sp>
    </p:spTree>
    <p:extLst>
      <p:ext uri="{BB962C8B-B14F-4D97-AF65-F5344CB8AC3E}">
        <p14:creationId xmlns:p14="http://schemas.microsoft.com/office/powerpoint/2010/main" val="169881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p:cNvSpPr>
            <a:spLocks noGrp="1" noChangeArrowheads="1"/>
          </p:cNvSpPr>
          <p:nvPr>
            <p:ph type="sldNum" sz="quarter" idx="10"/>
          </p:nvPr>
        </p:nvSpPr>
        <p:spPr>
          <a:ln/>
        </p:spPr>
        <p:txBody>
          <a:bodyPr/>
          <a:lstStyle>
            <a:lvl1pPr>
              <a:defRPr/>
            </a:lvl1pPr>
          </a:lstStyle>
          <a:p>
            <a:r>
              <a:rPr lang="en-US" altLang="en-US"/>
              <a:t>1-</a:t>
            </a:r>
            <a:fld id="{97DCF9F6-C958-4C1B-B4BB-8CCAC2B11C44}" type="slidenum">
              <a:rPr lang="en-US" altLang="en-US"/>
              <a:pPr/>
              <a:t>‹#›</a:t>
            </a:fld>
            <a:endParaRPr lang="en-US" altLang="en-US"/>
          </a:p>
        </p:txBody>
      </p:sp>
    </p:spTree>
    <p:extLst>
      <p:ext uri="{BB962C8B-B14F-4D97-AF65-F5344CB8AC3E}">
        <p14:creationId xmlns:p14="http://schemas.microsoft.com/office/powerpoint/2010/main" val="110558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r>
              <a:rPr lang="en-US" altLang="en-US"/>
              <a:t>1-</a:t>
            </a:r>
            <a:fld id="{088E2BF7-4883-46D6-9129-5B3BA553099C}" type="slidenum">
              <a:rPr lang="en-US" altLang="en-US"/>
              <a:pPr/>
              <a:t>‹#›</a:t>
            </a:fld>
            <a:endParaRPr lang="en-US" altLang="en-US"/>
          </a:p>
        </p:txBody>
      </p:sp>
    </p:spTree>
    <p:extLst>
      <p:ext uri="{BB962C8B-B14F-4D97-AF65-F5344CB8AC3E}">
        <p14:creationId xmlns:p14="http://schemas.microsoft.com/office/powerpoint/2010/main" val="28165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r>
              <a:rPr lang="en-US" altLang="en-US"/>
              <a:t>1-</a:t>
            </a:r>
            <a:fld id="{690A7ABD-7AF4-4D49-9B6B-BC7B27065BBD}" type="slidenum">
              <a:rPr lang="en-US" altLang="en-US"/>
              <a:pPr/>
              <a:t>‹#›</a:t>
            </a:fld>
            <a:endParaRPr lang="en-US" altLang="en-US"/>
          </a:p>
        </p:txBody>
      </p:sp>
    </p:spTree>
    <p:extLst>
      <p:ext uri="{BB962C8B-B14F-4D97-AF65-F5344CB8AC3E}">
        <p14:creationId xmlns:p14="http://schemas.microsoft.com/office/powerpoint/2010/main" val="274241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r>
              <a:rPr lang="en-US" altLang="en-US"/>
              <a:t>1-</a:t>
            </a:r>
            <a:fld id="{082606C6-23AF-4103-86EB-7A3501745393}" type="slidenum">
              <a:rPr lang="en-US" altLang="en-US"/>
              <a:pPr/>
              <a:t>‹#›</a:t>
            </a:fld>
            <a:endParaRPr lang="en-US" altLang="en-US"/>
          </a:p>
        </p:txBody>
      </p:sp>
    </p:spTree>
    <p:extLst>
      <p:ext uri="{BB962C8B-B14F-4D97-AF65-F5344CB8AC3E}">
        <p14:creationId xmlns:p14="http://schemas.microsoft.com/office/powerpoint/2010/main" val="206269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582400" cy="4876800"/>
            <a:chOff x="0" y="0"/>
            <a:chExt cx="5472" cy="3072"/>
          </a:xfrm>
        </p:grpSpPr>
        <p:sp>
          <p:nvSpPr>
            <p:cNvPr id="40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1033" name="Group 4"/>
            <p:cNvGrpSpPr>
              <a:grpSpLocks/>
            </p:cNvGrpSpPr>
            <p:nvPr/>
          </p:nvGrpSpPr>
          <p:grpSpPr bwMode="auto">
            <a:xfrm>
              <a:off x="240" y="893"/>
              <a:ext cx="5232" cy="115"/>
              <a:chOff x="240" y="893"/>
              <a:chExt cx="5232" cy="115"/>
            </a:xfrm>
          </p:grpSpPr>
          <p:sp>
            <p:nvSpPr>
              <p:cNvPr id="41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41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sz="1800" dirty="0">
                  <a:latin typeface="Arial" charset="0"/>
                </a:endParaRPr>
              </a:p>
            </p:txBody>
          </p:sp>
        </p:grpSp>
      </p:grpSp>
      <p:sp>
        <p:nvSpPr>
          <p:cNvPr id="1027" name="Rectangle 7"/>
          <p:cNvSpPr>
            <a:spLocks noGrp="1" noChangeArrowheads="1"/>
          </p:cNvSpPr>
          <p:nvPr>
            <p:ph type="title"/>
          </p:nvPr>
        </p:nvSpPr>
        <p:spPr bwMode="auto">
          <a:xfrm>
            <a:off x="1219200" y="277813"/>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1219200" y="1600201"/>
            <a:ext cx="10363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8" name="Line 12"/>
          <p:cNvSpPr>
            <a:spLocks noChangeShapeType="1"/>
          </p:cNvSpPr>
          <p:nvPr/>
        </p:nvSpPr>
        <p:spPr bwMode="auto">
          <a:xfrm>
            <a:off x="0" y="4876800"/>
            <a:ext cx="812800" cy="0"/>
          </a:xfrm>
          <a:prstGeom prst="line">
            <a:avLst/>
          </a:prstGeom>
          <a:noFill/>
          <a:ln w="44450">
            <a:solidFill>
              <a:schemeClr val="bg2"/>
            </a:solidFill>
            <a:round/>
            <a:headEnd/>
            <a:tailEnd/>
          </a:ln>
          <a:effectLst/>
        </p:spPr>
        <p:txBody>
          <a:bodyPr/>
          <a:lstStyle/>
          <a:p>
            <a:pPr>
              <a:defRPr/>
            </a:pPr>
            <a:endParaRPr lang="en-US" sz="1800" dirty="0">
              <a:latin typeface="Arial" charset="0"/>
            </a:endParaRPr>
          </a:p>
        </p:txBody>
      </p:sp>
      <p:pic>
        <p:nvPicPr>
          <p:cNvPr id="1030" name="Picture 14" descr="tim_w_forty"/>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304800"/>
            <a:ext cx="1422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Rectangle 15"/>
          <p:cNvSpPr>
            <a:spLocks noGrp="1" noChangeArrowheads="1"/>
          </p:cNvSpPr>
          <p:nvPr>
            <p:ph type="sldNum" sz="quarter" idx="4"/>
          </p:nvPr>
        </p:nvSpPr>
        <p:spPr bwMode="auto">
          <a:xfrm>
            <a:off x="10668000" y="6400800"/>
            <a:ext cx="132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r>
              <a:rPr lang="en-US" altLang="en-US"/>
              <a:t>1-</a:t>
            </a:r>
            <a:fld id="{3135AD5E-856E-483E-BEBA-0C49835698E5}" type="slidenum">
              <a:rPr lang="en-US" altLang="en-US"/>
              <a:pPr/>
              <a:t>‹#›</a:t>
            </a:fld>
            <a:endParaRPr lang="en-US" altLang="en-US"/>
          </a:p>
        </p:txBody>
      </p:sp>
    </p:spTree>
    <p:extLst>
      <p:ext uri="{BB962C8B-B14F-4D97-AF65-F5344CB8AC3E}">
        <p14:creationId xmlns:p14="http://schemas.microsoft.com/office/powerpoint/2010/main" val="2610466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Times New Roman" pitchFamily="18" charset="0"/>
        </a:defRPr>
      </a:lvl2pPr>
      <a:lvl3pPr algn="ctr" rtl="0" eaLnBrk="0" fontAlgn="base" hangingPunct="0">
        <a:spcBef>
          <a:spcPct val="0"/>
        </a:spcBef>
        <a:spcAft>
          <a:spcPct val="0"/>
        </a:spcAft>
        <a:defRPr sz="4200">
          <a:solidFill>
            <a:schemeClr val="tx2"/>
          </a:solidFill>
          <a:latin typeface="Times New Roman" pitchFamily="18" charset="0"/>
        </a:defRPr>
      </a:lvl3pPr>
      <a:lvl4pPr algn="ctr" rtl="0" eaLnBrk="0" fontAlgn="base" hangingPunct="0">
        <a:spcBef>
          <a:spcPct val="0"/>
        </a:spcBef>
        <a:spcAft>
          <a:spcPct val="0"/>
        </a:spcAft>
        <a:defRPr sz="4200">
          <a:solidFill>
            <a:schemeClr val="tx2"/>
          </a:solidFill>
          <a:latin typeface="Times New Roman" pitchFamily="18" charset="0"/>
        </a:defRPr>
      </a:lvl4pPr>
      <a:lvl5pPr algn="ctr" rtl="0" eaLnBrk="0" fontAlgn="base" hangingPunct="0">
        <a:spcBef>
          <a:spcPct val="0"/>
        </a:spcBef>
        <a:spcAft>
          <a:spcPct val="0"/>
        </a:spcAft>
        <a:defRPr sz="4200">
          <a:solidFill>
            <a:schemeClr val="tx2"/>
          </a:solidFill>
          <a:latin typeface="Times New Roman" pitchFamily="18" charset="0"/>
        </a:defRPr>
      </a:lvl5pPr>
      <a:lvl6pPr marL="457200" algn="ctr" rtl="0" fontAlgn="base">
        <a:spcBef>
          <a:spcPct val="0"/>
        </a:spcBef>
        <a:spcAft>
          <a:spcPct val="0"/>
        </a:spcAft>
        <a:defRPr sz="4200">
          <a:solidFill>
            <a:schemeClr val="tx2"/>
          </a:solidFill>
          <a:latin typeface="Times New Roman" pitchFamily="18" charset="0"/>
        </a:defRPr>
      </a:lvl6pPr>
      <a:lvl7pPr marL="914400" algn="ctr" rtl="0" fontAlgn="base">
        <a:spcBef>
          <a:spcPct val="0"/>
        </a:spcBef>
        <a:spcAft>
          <a:spcPct val="0"/>
        </a:spcAft>
        <a:defRPr sz="4200">
          <a:solidFill>
            <a:schemeClr val="tx2"/>
          </a:solidFill>
          <a:latin typeface="Times New Roman" pitchFamily="18" charset="0"/>
        </a:defRPr>
      </a:lvl7pPr>
      <a:lvl8pPr marL="1371600" algn="ctr" rtl="0" fontAlgn="base">
        <a:spcBef>
          <a:spcPct val="0"/>
        </a:spcBef>
        <a:spcAft>
          <a:spcPct val="0"/>
        </a:spcAft>
        <a:defRPr sz="4200">
          <a:solidFill>
            <a:schemeClr val="tx2"/>
          </a:solidFill>
          <a:latin typeface="Times New Roman" pitchFamily="18" charset="0"/>
        </a:defRPr>
      </a:lvl8pPr>
      <a:lvl9pPr marL="1828800" algn="ctr"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6E0381-B964-4ACF-BC0B-29CB689A5644}" type="slidenum">
              <a:rPr lang="en-US" altLang="en-US" smtClean="0"/>
              <a:pPr/>
              <a:t>‹#›</a:t>
            </a:fld>
            <a:endParaRPr lang="en-US" altLang="en-US"/>
          </a:p>
        </p:txBody>
      </p:sp>
    </p:spTree>
    <p:extLst>
      <p:ext uri="{BB962C8B-B14F-4D97-AF65-F5344CB8AC3E}">
        <p14:creationId xmlns:p14="http://schemas.microsoft.com/office/powerpoint/2010/main" val="159772494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ec.purdue.edu/tractor/index.html" TargetMode="External"/><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hyperlink" Target="https://extension.psu.edu/national-safe-tractor-and-machinery-operation-progra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9.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png"/><Relationship Id="rId3" Type="http://schemas.openxmlformats.org/officeDocument/2006/relationships/image" Target="../media/image22.jpeg"/><Relationship Id="rId7" Type="http://schemas.openxmlformats.org/officeDocument/2006/relationships/image" Target="../media/image26.jpeg"/><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6.ti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7.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327378"/>
            <a:ext cx="9144000" cy="3182585"/>
          </a:xfrm>
        </p:spPr>
        <p:txBody>
          <a:bodyPr/>
          <a:lstStyle/>
          <a:p>
            <a:pPr algn="ctr" eaLnBrk="1" hangingPunct="1"/>
            <a:r>
              <a:rPr lang="en-US" altLang="en-US" dirty="0" smtClean="0"/>
              <a:t>Tractor Safety</a:t>
            </a:r>
            <a:br>
              <a:rPr lang="en-US" altLang="en-US" dirty="0" smtClean="0"/>
            </a:br>
            <a:r>
              <a:rPr lang="en-US" altLang="en-US" dirty="0" smtClean="0"/>
              <a:t>Introduction</a:t>
            </a:r>
          </a:p>
        </p:txBody>
      </p:sp>
      <p:sp>
        <p:nvSpPr>
          <p:cNvPr id="3075" name="Rectangle 3"/>
          <p:cNvSpPr>
            <a:spLocks noGrp="1" noChangeArrowheads="1"/>
          </p:cNvSpPr>
          <p:nvPr>
            <p:ph type="subTitle" idx="1"/>
          </p:nvPr>
        </p:nvSpPr>
        <p:spPr/>
        <p:txBody>
          <a:bodyPr>
            <a:normAutofit fontScale="55000" lnSpcReduction="20000"/>
          </a:bodyPr>
          <a:lstStyle/>
          <a:p>
            <a:pPr algn="ctr" eaLnBrk="1" hangingPunct="1"/>
            <a:r>
              <a:rPr lang="en-US" altLang="en-US" sz="6000" dirty="0" smtClean="0"/>
              <a:t>Tractor Safety </a:t>
            </a:r>
            <a:r>
              <a:rPr lang="en-US" altLang="en-US" sz="6000" dirty="0" smtClean="0"/>
              <a:t>Introduction</a:t>
            </a:r>
          </a:p>
          <a:p>
            <a:pPr algn="ctr" eaLnBrk="1" hangingPunct="1"/>
            <a:r>
              <a:rPr lang="en-US" altLang="en-US" sz="6000" dirty="0" smtClean="0"/>
              <a:t>Chapter 1:  </a:t>
            </a:r>
            <a:r>
              <a:rPr lang="en-US" altLang="en-US" sz="6000" smtClean="0"/>
              <a:t>The Work </a:t>
            </a:r>
            <a:r>
              <a:rPr lang="en-US" altLang="en-US" sz="6000" dirty="0" smtClean="0"/>
              <a:t>Environment</a:t>
            </a:r>
            <a:endParaRPr lang="en-US" altLang="en-US" sz="6000" dirty="0" smtClean="0"/>
          </a:p>
        </p:txBody>
      </p:sp>
      <p:pic>
        <p:nvPicPr>
          <p:cNvPr id="3076" name="Picture 5" descr="ih666right-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1"/>
            <a:ext cx="44958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5334001" y="3124200"/>
            <a:ext cx="310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http://www.northottotractorparts.com/restorations/wpcontent/uploads/ih666right-best.jpg</a:t>
            </a:r>
          </a:p>
        </p:txBody>
      </p:sp>
      <p:sp>
        <p:nvSpPr>
          <p:cNvPr id="3078" name="Text Box 7"/>
          <p:cNvSpPr txBox="1">
            <a:spLocks noChangeArrowheads="1"/>
          </p:cNvSpPr>
          <p:nvPr/>
        </p:nvSpPr>
        <p:spPr bwMode="auto">
          <a:xfrm>
            <a:off x="9639300" y="5985559"/>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dirty="0"/>
              <a:t>Marissa Morton</a:t>
            </a:r>
          </a:p>
          <a:p>
            <a:pPr algn="ctr"/>
            <a:r>
              <a:rPr lang="en-US" altLang="en-US" sz="1200" dirty="0"/>
              <a:t>SAAIP Top Jobs Intern</a:t>
            </a:r>
            <a:endParaRPr lang="en-US" altLang="en-US" dirty="0"/>
          </a:p>
        </p:txBody>
      </p:sp>
      <p:sp>
        <p:nvSpPr>
          <p:cNvPr id="2" name="TextBox 1"/>
          <p:cNvSpPr txBox="1"/>
          <p:nvPr/>
        </p:nvSpPr>
        <p:spPr>
          <a:xfrm>
            <a:off x="225468" y="5339229"/>
            <a:ext cx="9219157" cy="1754326"/>
          </a:xfrm>
          <a:prstGeom prst="rect">
            <a:avLst/>
          </a:prstGeom>
          <a:noFill/>
        </p:spPr>
        <p:txBody>
          <a:bodyPr wrap="square" rtlCol="0">
            <a:spAutoFit/>
          </a:bodyPr>
          <a:lstStyle/>
          <a:p>
            <a:r>
              <a:rPr lang="en-US" dirty="0" smtClean="0"/>
              <a:t>Materials in this power point presentation from:  </a:t>
            </a:r>
          </a:p>
          <a:p>
            <a:r>
              <a:rPr lang="en-US" dirty="0" smtClean="0"/>
              <a:t>Purdue “Gearing Up for Safety”</a:t>
            </a:r>
          </a:p>
          <a:p>
            <a:r>
              <a:rPr lang="en-US" dirty="0">
                <a:hlinkClick r:id="rId3"/>
              </a:rPr>
              <a:t>https://</a:t>
            </a:r>
            <a:r>
              <a:rPr lang="en-US" dirty="0" smtClean="0">
                <a:hlinkClick r:id="rId3"/>
              </a:rPr>
              <a:t>www.asec.purdue.edu/tractor/index.html</a:t>
            </a:r>
            <a:endParaRPr lang="en-US" dirty="0" smtClean="0"/>
          </a:p>
          <a:p>
            <a:r>
              <a:rPr lang="en-US" dirty="0" err="1" smtClean="0"/>
              <a:t>PennState</a:t>
            </a:r>
            <a:r>
              <a:rPr lang="en-US" dirty="0"/>
              <a:t> Extension:  </a:t>
            </a:r>
            <a:r>
              <a:rPr lang="en-US" dirty="0">
                <a:hlinkClick r:id="rId4"/>
              </a:rPr>
              <a:t>https://</a:t>
            </a:r>
            <a:r>
              <a:rPr lang="en-US" dirty="0" smtClean="0">
                <a:hlinkClick r:id="rId4"/>
              </a:rPr>
              <a:t>extension.psu.edu/national-safe-tractor-and-machinery-operation-program</a:t>
            </a:r>
            <a:endParaRPr lang="en-US" dirty="0" smtClean="0"/>
          </a:p>
          <a:p>
            <a:endParaRPr lang="en-US" dirty="0"/>
          </a:p>
        </p:txBody>
      </p:sp>
    </p:spTree>
    <p:extLst>
      <p:ext uri="{BB962C8B-B14F-4D97-AF65-F5344CB8AC3E}">
        <p14:creationId xmlns:p14="http://schemas.microsoft.com/office/powerpoint/2010/main" val="373055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357155" y="90488"/>
            <a:ext cx="8216536" cy="1509712"/>
          </a:xfrm>
        </p:spPr>
        <p:txBody>
          <a:bodyPr/>
          <a:lstStyle/>
          <a:p>
            <a:pPr algn="ctr" eaLnBrk="1" hangingPunct="1"/>
            <a:r>
              <a:rPr lang="en-US" altLang="en-US" dirty="0" smtClean="0"/>
              <a:t>Keeping Farmers / Workers </a:t>
            </a:r>
            <a:r>
              <a:rPr lang="en-US" altLang="en-US" dirty="0"/>
              <a:t>S</a:t>
            </a:r>
            <a:r>
              <a:rPr lang="en-US" altLang="en-US" dirty="0" smtClean="0"/>
              <a:t>afe</a:t>
            </a:r>
            <a:endParaRPr lang="en-US" altLang="en-US" dirty="0"/>
          </a:p>
        </p:txBody>
      </p:sp>
      <p:sp>
        <p:nvSpPr>
          <p:cNvPr id="13315" name="Rectangle 3"/>
          <p:cNvSpPr>
            <a:spLocks noGrp="1" noChangeArrowheads="1"/>
          </p:cNvSpPr>
          <p:nvPr>
            <p:ph type="body" idx="1"/>
          </p:nvPr>
        </p:nvSpPr>
        <p:spPr>
          <a:xfrm>
            <a:off x="692331" y="1084217"/>
            <a:ext cx="11351624" cy="5682343"/>
          </a:xfrm>
        </p:spPr>
        <p:txBody>
          <a:bodyPr/>
          <a:lstStyle/>
          <a:p>
            <a:pPr algn="ctr" eaLnBrk="1" hangingPunct="1">
              <a:lnSpc>
                <a:spcPct val="90000"/>
              </a:lnSpc>
            </a:pPr>
            <a:r>
              <a:rPr lang="en-US" altLang="en-US" sz="2800" dirty="0" smtClean="0"/>
              <a:t>To keep youth safe, HOOA was written in 1969</a:t>
            </a:r>
          </a:p>
          <a:p>
            <a:pPr lvl="1" algn="ctr" eaLnBrk="1" hangingPunct="1">
              <a:lnSpc>
                <a:spcPct val="90000"/>
              </a:lnSpc>
            </a:pPr>
            <a:r>
              <a:rPr lang="en-US" altLang="en-US" sz="2800" i="1" dirty="0" smtClean="0"/>
              <a:t>Hazardous Occupation Orders for Agriculture</a:t>
            </a:r>
          </a:p>
          <a:p>
            <a:pPr eaLnBrk="1" hangingPunct="1">
              <a:lnSpc>
                <a:spcPct val="90000"/>
              </a:lnSpc>
            </a:pPr>
            <a:r>
              <a:rPr lang="en-US" altLang="en-US" sz="2800" dirty="0" smtClean="0"/>
              <a:t>There are penalties for employers that subject youth to hazardous occupations</a:t>
            </a:r>
          </a:p>
          <a:p>
            <a:pPr eaLnBrk="1" hangingPunct="1">
              <a:lnSpc>
                <a:spcPct val="90000"/>
              </a:lnSpc>
            </a:pPr>
            <a:r>
              <a:rPr lang="en-US" altLang="en-US" sz="3200" b="1" dirty="0" smtClean="0"/>
              <a:t>There are other agencies that help keep workers safe:</a:t>
            </a:r>
          </a:p>
          <a:p>
            <a:pPr lvl="1" eaLnBrk="1" hangingPunct="1">
              <a:lnSpc>
                <a:spcPct val="90000"/>
              </a:lnSpc>
            </a:pPr>
            <a:r>
              <a:rPr lang="en-US" altLang="en-US" sz="2800" dirty="0" smtClean="0"/>
              <a:t>OSHA (Occupational Safety and Health Administration) Crated Health Act in 1971</a:t>
            </a:r>
          </a:p>
          <a:p>
            <a:pPr lvl="2" eaLnBrk="1" hangingPunct="1">
              <a:lnSpc>
                <a:spcPct val="90000"/>
              </a:lnSpc>
            </a:pPr>
            <a:r>
              <a:rPr lang="en-US" altLang="en-US" sz="2800" dirty="0" smtClean="0"/>
              <a:t>If a farm employs less than 10 people, OSHA cannot inspect these farms</a:t>
            </a:r>
          </a:p>
          <a:p>
            <a:pPr lvl="2" eaLnBrk="1" hangingPunct="1">
              <a:lnSpc>
                <a:spcPct val="90000"/>
              </a:lnSpc>
            </a:pPr>
            <a:r>
              <a:rPr lang="en-US" altLang="en-US" sz="2800" dirty="0" smtClean="0"/>
              <a:t>If a farm operator uses only their own labor or their own family labor, OSHA does not have jurisdiction in the operation</a:t>
            </a:r>
          </a:p>
          <a:p>
            <a:pPr marL="914400" lvl="2" indent="0" eaLnBrk="1" hangingPunct="1">
              <a:lnSpc>
                <a:spcPct val="90000"/>
              </a:lnSpc>
              <a:buNone/>
            </a:pPr>
            <a:endParaRPr lang="en-US" alt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2133599" cy="1600200"/>
          </a:xfrm>
          <a:prstGeom prst="rect">
            <a:avLst/>
          </a:prstGeom>
        </p:spPr>
      </p:pic>
    </p:spTree>
    <p:extLst>
      <p:ext uri="{BB962C8B-B14F-4D97-AF65-F5344CB8AC3E}">
        <p14:creationId xmlns:p14="http://schemas.microsoft.com/office/powerpoint/2010/main" val="145711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altLang="en-US" dirty="0" smtClean="0"/>
              <a:t>Keeping Farmers/workers Safe</a:t>
            </a:r>
          </a:p>
        </p:txBody>
      </p:sp>
      <p:sp>
        <p:nvSpPr>
          <p:cNvPr id="9219" name="Rectangle 3"/>
          <p:cNvSpPr>
            <a:spLocks noGrp="1" noChangeArrowheads="1"/>
          </p:cNvSpPr>
          <p:nvPr>
            <p:ph type="body" idx="1"/>
          </p:nvPr>
        </p:nvSpPr>
        <p:spPr>
          <a:xfrm>
            <a:off x="609600" y="1699989"/>
            <a:ext cx="10871200" cy="4572000"/>
          </a:xfrm>
        </p:spPr>
        <p:txBody>
          <a:bodyPr>
            <a:normAutofit/>
          </a:bodyPr>
          <a:lstStyle/>
          <a:p>
            <a:pPr eaLnBrk="1" hangingPunct="1"/>
            <a:r>
              <a:rPr lang="en-US" altLang="en-US" sz="3200" b="1" dirty="0" smtClean="0"/>
              <a:t>Worker Protection Standard (created by EPA)</a:t>
            </a:r>
          </a:p>
          <a:p>
            <a:pPr lvl="1" eaLnBrk="1" hangingPunct="1"/>
            <a:r>
              <a:rPr lang="en-US" altLang="en-US" sz="2800" dirty="0" smtClean="0"/>
              <a:t>Practices aimed at reducing the risk of pesticide poisonings</a:t>
            </a:r>
          </a:p>
          <a:p>
            <a:pPr eaLnBrk="1" hangingPunct="1"/>
            <a:endParaRPr lang="en-US" altLang="en-US" dirty="0" smtClean="0"/>
          </a:p>
          <a:p>
            <a:pPr eaLnBrk="1" hangingPunct="1"/>
            <a:r>
              <a:rPr lang="en-US" altLang="en-US" sz="3600" b="1" dirty="0" smtClean="0"/>
              <a:t>Worker Compensation Laws</a:t>
            </a:r>
          </a:p>
          <a:p>
            <a:pPr lvl="1" eaLnBrk="1" hangingPunct="1"/>
            <a:r>
              <a:rPr lang="en-US" altLang="en-US" sz="2800" dirty="0" smtClean="0"/>
              <a:t>$ that is paid into a “fund” incase someone gets hurt while employed </a:t>
            </a:r>
          </a:p>
          <a:p>
            <a:pPr lvl="1" eaLnBrk="1" hangingPunct="1"/>
            <a:r>
              <a:rPr lang="en-US" altLang="en-US" sz="2800" dirty="0" smtClean="0"/>
              <a:t>Since the fees are pricey, it is important for workers to be trained in safety practices and have a safe “work attitude”.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6469" y="0"/>
            <a:ext cx="1560057" cy="1699989"/>
          </a:xfrm>
          <a:prstGeom prst="rect">
            <a:avLst/>
          </a:prstGeom>
        </p:spPr>
      </p:pic>
    </p:spTree>
    <p:extLst>
      <p:ext uri="{BB962C8B-B14F-4D97-AF65-F5344CB8AC3E}">
        <p14:creationId xmlns:p14="http://schemas.microsoft.com/office/powerpoint/2010/main" val="232849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00"/>
                </a:solidFill>
              </a:rPr>
              <a:t>1-</a:t>
            </a:r>
            <a:fld id="{12B5A899-1F02-46ED-BC95-23AC01D7339A}" type="slidenum">
              <a:rPr lang="en-US" altLang="en-US">
                <a:solidFill>
                  <a:srgbClr val="000000"/>
                </a:solidFill>
              </a:rPr>
              <a:pPr eaLnBrk="1" fontAlgn="base" hangingPunct="1">
                <a:spcBef>
                  <a:spcPct val="0"/>
                </a:spcBef>
                <a:spcAft>
                  <a:spcPct val="0"/>
                </a:spcAft>
              </a:pPr>
              <a:t>12</a:t>
            </a:fld>
            <a:endParaRPr lang="en-US" altLang="en-US">
              <a:solidFill>
                <a:srgbClr val="000000"/>
              </a:solidFill>
            </a:endParaRPr>
          </a:p>
        </p:txBody>
      </p:sp>
      <p:sp>
        <p:nvSpPr>
          <p:cNvPr id="11267" name="Rectangle 2"/>
          <p:cNvSpPr>
            <a:spLocks noGrp="1" noChangeArrowheads="1"/>
          </p:cNvSpPr>
          <p:nvPr>
            <p:ph type="title"/>
          </p:nvPr>
        </p:nvSpPr>
        <p:spPr/>
        <p:txBody>
          <a:bodyPr/>
          <a:lstStyle/>
          <a:p>
            <a:pPr eaLnBrk="1" hangingPunct="1"/>
            <a:r>
              <a:rPr lang="en-US" altLang="en-US" sz="3200" dirty="0"/>
              <a:t>Operator Characteristics that Increase Risk</a:t>
            </a:r>
            <a:r>
              <a:rPr lang="en-US" altLang="en-US" sz="3200" b="1" dirty="0"/>
              <a:t> </a:t>
            </a:r>
            <a:r>
              <a:rPr lang="en-US" altLang="en-US" sz="3200" dirty="0"/>
              <a:t>of Injury when Operating Ag Machinery</a:t>
            </a:r>
          </a:p>
        </p:txBody>
      </p:sp>
      <p:sp>
        <p:nvSpPr>
          <p:cNvPr id="11268" name="Rectangle 12"/>
          <p:cNvSpPr>
            <a:spLocks noGrp="1" noChangeArrowheads="1"/>
          </p:cNvSpPr>
          <p:nvPr>
            <p:ph type="body" sz="half" idx="1"/>
          </p:nvPr>
        </p:nvSpPr>
        <p:spPr/>
        <p:txBody>
          <a:bodyPr/>
          <a:lstStyle/>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endParaRPr lang="en-US" altLang="en-US" sz="2400"/>
          </a:p>
          <a:p>
            <a:pPr eaLnBrk="1" hangingPunct="1"/>
            <a:endParaRPr lang="en-US" altLang="en-US" sz="2400"/>
          </a:p>
        </p:txBody>
      </p:sp>
      <p:pic>
        <p:nvPicPr>
          <p:cNvPr id="11269" name="Picture 4" descr="alcoho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061" t="3030"/>
          <a:stretch>
            <a:fillRect/>
          </a:stretch>
        </p:blipFill>
        <p:spPr>
          <a:xfrm>
            <a:off x="3408258" y="4520318"/>
            <a:ext cx="2061526" cy="2128027"/>
          </a:xfrm>
          <a:ln>
            <a:solidFill>
              <a:schemeClr val="tx1"/>
            </a:solidFill>
            <a:miter lim="800000"/>
            <a:headEnd/>
            <a:tailEnd/>
          </a:ln>
        </p:spPr>
      </p:pic>
      <p:pic>
        <p:nvPicPr>
          <p:cNvPr id="11270" name="Picture 8" descr="heatstress"/>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7467600" y="1970995"/>
            <a:ext cx="2438400" cy="236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2" name="Text Box 10"/>
          <p:cNvSpPr txBox="1">
            <a:spLocks noChangeArrowheads="1"/>
          </p:cNvSpPr>
          <p:nvPr/>
        </p:nvSpPr>
        <p:spPr bwMode="auto">
          <a:xfrm>
            <a:off x="2286000" y="1676401"/>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buFontTx/>
              <a:buChar char="•"/>
            </a:pPr>
            <a:endParaRPr lang="en-US" altLang="en-US">
              <a:solidFill>
                <a:srgbClr val="000000"/>
              </a:solidFill>
            </a:endParaRPr>
          </a:p>
        </p:txBody>
      </p:sp>
      <p:sp>
        <p:nvSpPr>
          <p:cNvPr id="11273" name="Rectangle 13"/>
          <p:cNvSpPr>
            <a:spLocks noChangeArrowheads="1"/>
          </p:cNvSpPr>
          <p:nvPr/>
        </p:nvSpPr>
        <p:spPr bwMode="auto">
          <a:xfrm>
            <a:off x="2302782" y="1595541"/>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20000"/>
              </a:spcBef>
              <a:spcAft>
                <a:spcPct val="0"/>
              </a:spcAft>
              <a:buClr>
                <a:srgbClr val="A0C6BA"/>
              </a:buClr>
              <a:buSzPct val="90000"/>
            </a:pPr>
            <a:r>
              <a:rPr lang="en-US" altLang="en-US" b="1" dirty="0">
                <a:solidFill>
                  <a:srgbClr val="000000"/>
                </a:solidFill>
              </a:rPr>
              <a:t>Emotions</a:t>
            </a:r>
          </a:p>
        </p:txBody>
      </p:sp>
      <p:sp>
        <p:nvSpPr>
          <p:cNvPr id="11274" name="Rectangle 14"/>
          <p:cNvSpPr>
            <a:spLocks noChangeArrowheads="1"/>
          </p:cNvSpPr>
          <p:nvPr/>
        </p:nvSpPr>
        <p:spPr bwMode="auto">
          <a:xfrm>
            <a:off x="8077200" y="1595541"/>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dirty="0">
                <a:solidFill>
                  <a:srgbClr val="000000"/>
                </a:solidFill>
              </a:rPr>
              <a:t>Fatigue</a:t>
            </a:r>
          </a:p>
        </p:txBody>
      </p:sp>
      <p:sp>
        <p:nvSpPr>
          <p:cNvPr id="11275" name="Rectangle 15"/>
          <p:cNvSpPr>
            <a:spLocks noChangeArrowheads="1"/>
          </p:cNvSpPr>
          <p:nvPr/>
        </p:nvSpPr>
        <p:spPr bwMode="auto">
          <a:xfrm>
            <a:off x="1762252" y="5054510"/>
            <a:ext cx="17382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dirty="0">
                <a:solidFill>
                  <a:srgbClr val="000000"/>
                </a:solidFill>
              </a:rPr>
              <a:t>Drugs, medication and </a:t>
            </a:r>
          </a:p>
          <a:p>
            <a:pPr algn="ctr" eaLnBrk="1" fontAlgn="base" hangingPunct="1">
              <a:spcBef>
                <a:spcPct val="0"/>
              </a:spcBef>
              <a:spcAft>
                <a:spcPct val="0"/>
              </a:spcAft>
            </a:pPr>
            <a:r>
              <a:rPr lang="en-US" altLang="en-US" b="1" dirty="0">
                <a:solidFill>
                  <a:srgbClr val="000000"/>
                </a:solidFill>
              </a:rPr>
              <a:t>alcohol</a:t>
            </a:r>
          </a:p>
        </p:txBody>
      </p:sp>
      <p:sp>
        <p:nvSpPr>
          <p:cNvPr id="11276" name="Rectangle 16"/>
          <p:cNvSpPr>
            <a:spLocks noChangeArrowheads="1"/>
          </p:cNvSpPr>
          <p:nvPr/>
        </p:nvSpPr>
        <p:spPr bwMode="auto">
          <a:xfrm>
            <a:off x="8686800" y="5471319"/>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dirty="0">
                <a:solidFill>
                  <a:srgbClr val="000000"/>
                </a:solidFill>
              </a:rPr>
              <a:t>Preoccupation</a:t>
            </a:r>
          </a:p>
        </p:txBody>
      </p:sp>
      <p:sp>
        <p:nvSpPr>
          <p:cNvPr id="18" name="Rectangle 13"/>
          <p:cNvSpPr>
            <a:spLocks noChangeArrowheads="1"/>
          </p:cNvSpPr>
          <p:nvPr/>
        </p:nvSpPr>
        <p:spPr bwMode="auto">
          <a:xfrm>
            <a:off x="3964590" y="1595540"/>
            <a:ext cx="3518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20000"/>
              </a:spcBef>
              <a:spcAft>
                <a:spcPct val="0"/>
              </a:spcAft>
              <a:buClr>
                <a:srgbClr val="A0C6BA"/>
              </a:buClr>
              <a:buSzPct val="90000"/>
            </a:pPr>
            <a:r>
              <a:rPr lang="en-US" altLang="en-US" b="1" dirty="0">
                <a:solidFill>
                  <a:srgbClr val="000000"/>
                </a:solidFill>
              </a:rPr>
              <a:t>Lack of knowledge/experience</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8964"/>
          <a:stretch/>
        </p:blipFill>
        <p:spPr>
          <a:xfrm>
            <a:off x="6096001" y="4517808"/>
            <a:ext cx="2590801" cy="2130536"/>
          </a:xfrm>
          <a:prstGeom prst="rect">
            <a:avLst/>
          </a:prstGeom>
          <a:ln>
            <a:solidFill>
              <a:schemeClr val="tx1"/>
            </a:solidFill>
            <a:miter lim="800000"/>
            <a:headEnd/>
            <a:tailEnd/>
          </a:ln>
        </p:spPr>
      </p:pic>
      <p:pic>
        <p:nvPicPr>
          <p:cNvPr id="10" name="Picture 9" descr="The Jungle Teacher: Putting My Family First At Last"/>
          <p:cNvPicPr>
            <a:picLocks noChangeAspect="1"/>
          </p:cNvPicPr>
          <p:nvPr/>
        </p:nvPicPr>
        <p:blipFill rotWithShape="1">
          <a:blip r:embed="rId6" cstate="print">
            <a:lum bright="6000" contrast="12000"/>
            <a:extLst>
              <a:ext uri="{28A0092B-C50C-407E-A947-70E740481C1C}">
                <a14:useLocalDpi xmlns:a14="http://schemas.microsoft.com/office/drawing/2010/main" val="0"/>
              </a:ext>
            </a:extLst>
          </a:blip>
          <a:srcRect l="47826"/>
          <a:stretch/>
        </p:blipFill>
        <p:spPr>
          <a:xfrm>
            <a:off x="2209800" y="1970995"/>
            <a:ext cx="1829049" cy="2337132"/>
          </a:xfrm>
          <a:prstGeom prst="rect">
            <a:avLst/>
          </a:prstGeom>
          <a:noFill/>
          <a:ln w="9525">
            <a:solidFill>
              <a:srgbClr val="000000"/>
            </a:solidFill>
            <a:miter lim="800000"/>
            <a:headEnd/>
            <a:tailEnd/>
          </a:ln>
        </p:spPr>
      </p:pic>
      <p:pic>
        <p:nvPicPr>
          <p:cNvPr id="11" name="Picture 10"/>
          <p:cNvPicPr>
            <a:picLocks noChangeAspect="1"/>
          </p:cNvPicPr>
          <p:nvPr/>
        </p:nvPicPr>
        <p:blipFill>
          <a:blip r:embed="rId7" cstate="print">
            <a:lum bright="6000" contrast="12000"/>
            <a:extLst>
              <a:ext uri="{28A0092B-C50C-407E-A947-70E740481C1C}">
                <a14:useLocalDpi xmlns:a14="http://schemas.microsoft.com/office/drawing/2010/main" val="0"/>
              </a:ext>
            </a:extLst>
          </a:blip>
          <a:stretch>
            <a:fillRect/>
          </a:stretch>
        </p:blipFill>
        <p:spPr>
          <a:xfrm>
            <a:off x="4191249" y="2119313"/>
            <a:ext cx="2976875" cy="1983766"/>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4239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4" grpId="0"/>
      <p:bldP spid="11275" grpId="0"/>
      <p:bldP spid="1127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 as a youth worker on a farm?</a:t>
            </a:r>
            <a:endParaRPr lang="en-US" dirty="0"/>
          </a:p>
        </p:txBody>
      </p:sp>
      <p:sp>
        <p:nvSpPr>
          <p:cNvPr id="4" name="TextBox 3"/>
          <p:cNvSpPr txBox="1"/>
          <p:nvPr/>
        </p:nvSpPr>
        <p:spPr>
          <a:xfrm>
            <a:off x="616131" y="4545873"/>
            <a:ext cx="10108475" cy="1261884"/>
          </a:xfrm>
          <a:prstGeom prst="rect">
            <a:avLst/>
          </a:prstGeom>
          <a:noFill/>
        </p:spPr>
        <p:txBody>
          <a:bodyPr wrap="square" rtlCol="0">
            <a:spAutoFit/>
          </a:bodyPr>
          <a:lstStyle/>
          <a:p>
            <a:pPr lvl="1"/>
            <a:r>
              <a:rPr lang="en-US" sz="2000" b="1" dirty="0" smtClean="0"/>
              <a:t>Youth 14 and 15 years of age who complete an approved tractor and machine operations training program could be exempted from certain portions of the regulation.  </a:t>
            </a:r>
          </a:p>
          <a:p>
            <a:pPr marL="1200150" lvl="2" indent="-285750">
              <a:buFont typeface="Arial" panose="020B0604020202020204" pitchFamily="34" charset="0"/>
              <a:buChar char="•"/>
            </a:pPr>
            <a:r>
              <a:rPr lang="en-US" dirty="0" smtClean="0"/>
              <a:t>Operating a tractor of over 20 PTO horsepower or connecting or disconnecting an implement or any of its parts to or from such a tractor</a:t>
            </a:r>
            <a:endParaRPr lang="en-US" dirty="0"/>
          </a:p>
        </p:txBody>
      </p:sp>
      <p:sp>
        <p:nvSpPr>
          <p:cNvPr id="6" name="TextBox 5"/>
          <p:cNvSpPr txBox="1"/>
          <p:nvPr/>
        </p:nvSpPr>
        <p:spPr>
          <a:xfrm>
            <a:off x="942702" y="1564805"/>
            <a:ext cx="10306594" cy="461665"/>
          </a:xfrm>
          <a:prstGeom prst="rect">
            <a:avLst/>
          </a:prstGeom>
          <a:noFill/>
        </p:spPr>
        <p:txBody>
          <a:bodyPr wrap="square" rtlCol="0">
            <a:spAutoFit/>
          </a:bodyPr>
          <a:lstStyle/>
          <a:p>
            <a:r>
              <a:rPr lang="en-US" sz="2400" b="1" dirty="0" smtClean="0"/>
              <a:t>What is your age?</a:t>
            </a:r>
            <a:endParaRPr lang="en-US" sz="2400" b="1" dirty="0"/>
          </a:p>
        </p:txBody>
      </p:sp>
      <p:sp>
        <p:nvSpPr>
          <p:cNvPr id="7" name="TextBox 6"/>
          <p:cNvSpPr txBox="1"/>
          <p:nvPr/>
        </p:nvSpPr>
        <p:spPr>
          <a:xfrm>
            <a:off x="979714" y="2085253"/>
            <a:ext cx="10374086" cy="707886"/>
          </a:xfrm>
          <a:prstGeom prst="rect">
            <a:avLst/>
          </a:prstGeom>
          <a:noFill/>
        </p:spPr>
        <p:txBody>
          <a:bodyPr wrap="square" rtlCol="0">
            <a:spAutoFit/>
          </a:bodyPr>
          <a:lstStyle/>
          <a:p>
            <a:r>
              <a:rPr lang="en-US" dirty="0" smtClean="0"/>
              <a:t>Unless employed by a parent or legal guardian, </a:t>
            </a:r>
            <a:r>
              <a:rPr lang="en-US" sz="2000" b="1" dirty="0" smtClean="0"/>
              <a:t>the order prohibits youth under the age of 16 from the following tasks (no exemptions):</a:t>
            </a:r>
            <a:endParaRPr lang="en-US" sz="2000" b="1" dirty="0"/>
          </a:p>
        </p:txBody>
      </p:sp>
      <p:sp>
        <p:nvSpPr>
          <p:cNvPr id="8" name="TextBox 7"/>
          <p:cNvSpPr txBox="1"/>
          <p:nvPr/>
        </p:nvSpPr>
        <p:spPr>
          <a:xfrm>
            <a:off x="1071154" y="2731584"/>
            <a:ext cx="9901646"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Driving a vehicle to transport passengers or riding on a tractor as a passenger or helper</a:t>
            </a:r>
          </a:p>
          <a:p>
            <a:pPr marL="285750" indent="-285750">
              <a:buFont typeface="Arial" panose="020B0604020202020204" pitchFamily="34" charset="0"/>
              <a:buChar char="•"/>
            </a:pPr>
            <a:r>
              <a:rPr lang="en-US" dirty="0" smtClean="0"/>
              <a:t>Working inside certain agricultural storage structures with hazardous atmospheres or packing a horizontal silo</a:t>
            </a:r>
          </a:p>
          <a:p>
            <a:pPr marL="285750" indent="-285750">
              <a:buFont typeface="Arial" panose="020B0604020202020204" pitchFamily="34" charset="0"/>
              <a:buChar char="•"/>
            </a:pPr>
            <a:r>
              <a:rPr lang="en-US" dirty="0" smtClean="0"/>
              <a:t>Working with toxic agricultural chemicals</a:t>
            </a:r>
          </a:p>
          <a:p>
            <a:pPr marL="285750" indent="-285750">
              <a:buFont typeface="Arial" panose="020B0604020202020204" pitchFamily="34" charset="0"/>
              <a:buChar char="•"/>
            </a:pPr>
            <a:r>
              <a:rPr lang="en-US" dirty="0" smtClean="0"/>
              <a:t>Handling or using explosives and anhydrous ammonia</a:t>
            </a:r>
            <a:endParaRPr lang="en-US" dirty="0"/>
          </a:p>
        </p:txBody>
      </p:sp>
    </p:spTree>
    <p:extLst>
      <p:ext uri="{BB962C8B-B14F-4D97-AF65-F5344CB8AC3E}">
        <p14:creationId xmlns:p14="http://schemas.microsoft.com/office/powerpoint/2010/main" val="93581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729105"/>
            <a:ext cx="9849394"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Operating or assisting to operate  any of the following machines:</a:t>
            </a:r>
          </a:p>
          <a:p>
            <a:pPr marL="742950" lvl="1" indent="-285750">
              <a:buFont typeface="Arial" panose="020B0604020202020204" pitchFamily="34" charset="0"/>
              <a:buChar char="•"/>
            </a:pPr>
            <a:r>
              <a:rPr lang="en-US" dirty="0" smtClean="0"/>
              <a:t>Corn picker, cotton picker, grain combine, hay mower, forage harvester, hay baler, potato digger, or mobile pea </a:t>
            </a:r>
            <a:r>
              <a:rPr lang="en-US" dirty="0" err="1" smtClean="0"/>
              <a:t>viner</a:t>
            </a:r>
            <a:endParaRPr lang="en-US" dirty="0" smtClean="0"/>
          </a:p>
          <a:p>
            <a:pPr marL="742950" lvl="1" indent="-285750">
              <a:buFont typeface="Arial" panose="020B0604020202020204" pitchFamily="34" charset="0"/>
              <a:buChar char="•"/>
            </a:pPr>
            <a:r>
              <a:rPr lang="en-US" dirty="0" smtClean="0"/>
              <a:t>Feed grinder, crop dryer, forage blower, auger conveyor, or the unloading mechanism of a non—gravity type self unloading wagon or trailer</a:t>
            </a:r>
          </a:p>
          <a:p>
            <a:pPr marL="742950" lvl="1" indent="-285750">
              <a:buFont typeface="Arial" panose="020B0604020202020204" pitchFamily="34" charset="0"/>
              <a:buChar char="•"/>
            </a:pPr>
            <a:r>
              <a:rPr lang="en-US" dirty="0" smtClean="0"/>
              <a:t>Power post hole digger, power post driver, or non-walking rotary tiller</a:t>
            </a:r>
            <a:endParaRPr lang="en-US" dirty="0"/>
          </a:p>
        </p:txBody>
      </p:sp>
      <p:pic>
        <p:nvPicPr>
          <p:cNvPr id="3" name="Picture 2"/>
          <p:cNvPicPr>
            <a:picLocks noChangeAspect="1"/>
          </p:cNvPicPr>
          <p:nvPr/>
        </p:nvPicPr>
        <p:blipFill>
          <a:blip r:embed="rId2"/>
          <a:stretch>
            <a:fillRect/>
          </a:stretch>
        </p:blipFill>
        <p:spPr>
          <a:xfrm>
            <a:off x="960960" y="152637"/>
            <a:ext cx="10766469" cy="1322947"/>
          </a:xfrm>
          <a:prstGeom prst="rect">
            <a:avLst/>
          </a:prstGeom>
        </p:spPr>
      </p:pic>
      <p:sp>
        <p:nvSpPr>
          <p:cNvPr id="4" name="TextBox 3"/>
          <p:cNvSpPr txBox="1"/>
          <p:nvPr/>
        </p:nvSpPr>
        <p:spPr>
          <a:xfrm>
            <a:off x="1397726" y="4562230"/>
            <a:ext cx="8791303" cy="1015663"/>
          </a:xfrm>
          <a:prstGeom prst="rect">
            <a:avLst/>
          </a:prstGeom>
          <a:noFill/>
        </p:spPr>
        <p:txBody>
          <a:bodyPr wrap="square" rtlCol="0">
            <a:spAutoFit/>
          </a:bodyPr>
          <a:lstStyle/>
          <a:p>
            <a:r>
              <a:rPr lang="en-US" sz="2400" b="1" dirty="0" smtClean="0"/>
              <a:t>Workers Younger than Age 14</a:t>
            </a:r>
          </a:p>
          <a:p>
            <a:pPr marL="285750" indent="-285750">
              <a:buFont typeface="Arial" panose="020B0604020202020204" pitchFamily="34" charset="0"/>
              <a:buChar char="•"/>
            </a:pPr>
            <a:r>
              <a:rPr lang="en-US" dirty="0" smtClean="0"/>
              <a:t>Cannot be hired by an Ag Employer to complete jobs declared hazardous by the Department of Labor.</a:t>
            </a:r>
            <a:endParaRPr lang="en-US" dirty="0"/>
          </a:p>
        </p:txBody>
      </p:sp>
      <p:sp>
        <p:nvSpPr>
          <p:cNvPr id="5" name="TextBox 4"/>
          <p:cNvSpPr txBox="1"/>
          <p:nvPr/>
        </p:nvSpPr>
        <p:spPr>
          <a:xfrm>
            <a:off x="1371600" y="1449977"/>
            <a:ext cx="9875520" cy="1200329"/>
          </a:xfrm>
          <a:prstGeom prst="rect">
            <a:avLst/>
          </a:prstGeom>
          <a:noFill/>
        </p:spPr>
        <p:txBody>
          <a:bodyPr wrap="square" rtlCol="0">
            <a:spAutoFit/>
          </a:bodyPr>
          <a:lstStyle/>
          <a:p>
            <a:r>
              <a:rPr lang="en-US" sz="2400" b="1" dirty="0" smtClean="0"/>
              <a:t>Youth 14 and 15 years of age who complete an approved tractor and machine operations training program could be exempted from certain portions of the regulation (</a:t>
            </a:r>
            <a:r>
              <a:rPr lang="en-US" sz="2400" b="1" dirty="0" err="1" smtClean="0"/>
              <a:t>con’t</a:t>
            </a:r>
            <a:r>
              <a:rPr lang="en-US" sz="2400" b="1" dirty="0" smtClean="0"/>
              <a:t>.)</a:t>
            </a:r>
            <a:endParaRPr lang="en-US" sz="2400" b="1" dirty="0"/>
          </a:p>
        </p:txBody>
      </p:sp>
      <p:sp>
        <p:nvSpPr>
          <p:cNvPr id="6" name="TextBox 5"/>
          <p:cNvSpPr txBox="1"/>
          <p:nvPr/>
        </p:nvSpPr>
        <p:spPr>
          <a:xfrm>
            <a:off x="1502229" y="5577893"/>
            <a:ext cx="9117874" cy="954107"/>
          </a:xfrm>
          <a:prstGeom prst="rect">
            <a:avLst/>
          </a:prstGeom>
          <a:noFill/>
          <a:ln>
            <a:solidFill>
              <a:schemeClr val="tx1"/>
            </a:solidFill>
          </a:ln>
        </p:spPr>
        <p:txBody>
          <a:bodyPr wrap="square" rtlCol="0">
            <a:spAutoFit/>
          </a:bodyPr>
          <a:lstStyle/>
          <a:p>
            <a:pPr algn="ctr"/>
            <a:r>
              <a:rPr lang="en-US" sz="2800" b="1" i="1" dirty="0" smtClean="0"/>
              <a:t>When a federal regulation and a state regulation conflict, the most stringent regulation is enforced.  </a:t>
            </a:r>
            <a:endParaRPr lang="en-US" sz="2800" b="1" i="1" dirty="0"/>
          </a:p>
        </p:txBody>
      </p:sp>
    </p:spTree>
    <p:extLst>
      <p:ext uri="{BB962C8B-B14F-4D97-AF65-F5344CB8AC3E}">
        <p14:creationId xmlns:p14="http://schemas.microsoft.com/office/powerpoint/2010/main" val="211338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00"/>
                </a:solidFill>
              </a:rPr>
              <a:t>1-</a:t>
            </a:r>
            <a:fld id="{7E2670EF-4E1D-4DC5-B583-884EDD4D731B}" type="slidenum">
              <a:rPr lang="en-US" altLang="en-US">
                <a:solidFill>
                  <a:srgbClr val="000000"/>
                </a:solidFill>
              </a:rPr>
              <a:pPr eaLnBrk="1" fontAlgn="base" hangingPunct="1">
                <a:spcBef>
                  <a:spcPct val="0"/>
                </a:spcBef>
                <a:spcAft>
                  <a:spcPct val="0"/>
                </a:spcAft>
              </a:pPr>
              <a:t>15</a:t>
            </a:fld>
            <a:endParaRPr lang="en-US" altLang="en-US">
              <a:solidFill>
                <a:srgbClr val="000000"/>
              </a:solidFill>
            </a:endParaRPr>
          </a:p>
        </p:txBody>
      </p:sp>
      <p:pic>
        <p:nvPicPr>
          <p:cNvPr id="19459" name="Picture 17" descr="smvco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00201"/>
            <a:ext cx="61722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title"/>
          </p:nvPr>
        </p:nvSpPr>
        <p:spPr>
          <a:xfrm>
            <a:off x="2743200" y="178196"/>
            <a:ext cx="7214298" cy="1143000"/>
          </a:xfrm>
        </p:spPr>
        <p:txBody>
          <a:bodyPr/>
          <a:lstStyle/>
          <a:p>
            <a:pPr eaLnBrk="1" hangingPunct="1"/>
            <a:r>
              <a:rPr lang="en-US" altLang="en-US" sz="3000" dirty="0"/>
              <a:t>What specific tasks are prohibited by the </a:t>
            </a:r>
            <a:r>
              <a:rPr lang="en-US" altLang="en-US" sz="3000" dirty="0">
                <a:solidFill>
                  <a:srgbClr val="FF0000"/>
                </a:solidFill>
              </a:rPr>
              <a:t>FLSA</a:t>
            </a:r>
            <a:r>
              <a:rPr lang="en-US" altLang="en-US" sz="3000" dirty="0"/>
              <a:t> for youth under 16?</a:t>
            </a:r>
          </a:p>
        </p:txBody>
      </p:sp>
      <p:sp>
        <p:nvSpPr>
          <p:cNvPr id="3" name="Rectangle 2"/>
          <p:cNvSpPr/>
          <p:nvPr/>
        </p:nvSpPr>
        <p:spPr>
          <a:xfrm>
            <a:off x="2518254" y="2483050"/>
            <a:ext cx="2623800" cy="523220"/>
          </a:xfrm>
          <a:prstGeom prst="rect">
            <a:avLst/>
          </a:prstGeom>
          <a:solidFill>
            <a:srgbClr val="FFFF00"/>
          </a:solidFill>
          <a:effectLst>
            <a:softEdge rad="63500"/>
          </a:effectLst>
        </p:spPr>
        <p:txBody>
          <a:bodyPr wrap="square">
            <a:spAutoFit/>
          </a:bodyPr>
          <a:lstStyle/>
          <a:p>
            <a:pPr marL="297090" indent="-237672" fontAlgn="base">
              <a:spcBef>
                <a:spcPct val="0"/>
              </a:spcBef>
              <a:spcAft>
                <a:spcPct val="0"/>
              </a:spcAft>
              <a:buFont typeface="Wingdings" panose="05000000000000000000" pitchFamily="2" charset="2"/>
              <a:buAutoNum type="arabicPeriod"/>
              <a:defRPr/>
            </a:pPr>
            <a:r>
              <a:rPr lang="en-US" sz="1400" b="1" dirty="0">
                <a:solidFill>
                  <a:srgbClr val="000000"/>
                </a:solidFill>
                <a:latin typeface="Arial" panose="020B0604020202020204" pitchFamily="34" charset="0"/>
              </a:rPr>
              <a:t>Operating tractors over 20 PTO hp.</a:t>
            </a:r>
          </a:p>
        </p:txBody>
      </p:sp>
      <p:sp>
        <p:nvSpPr>
          <p:cNvPr id="4" name="Rectangle 3"/>
          <p:cNvSpPr/>
          <p:nvPr/>
        </p:nvSpPr>
        <p:spPr>
          <a:xfrm>
            <a:off x="7356150" y="3453713"/>
            <a:ext cx="2674824" cy="523220"/>
          </a:xfrm>
          <a:prstGeom prst="rect">
            <a:avLst/>
          </a:prstGeom>
          <a:solidFill>
            <a:srgbClr val="FFFF00"/>
          </a:solidFill>
          <a:effectLst>
            <a:softEdge rad="63500"/>
          </a:effectLst>
        </p:spPr>
        <p:txBody>
          <a:bodyPr wrap="square">
            <a:spAutoFit/>
          </a:bodyPr>
          <a:lstStyle/>
          <a:p>
            <a:pPr marL="285750" indent="-227013" fontAlgn="base">
              <a:spcBef>
                <a:spcPct val="0"/>
              </a:spcBef>
              <a:spcAft>
                <a:spcPct val="0"/>
              </a:spcAft>
              <a:buFont typeface="+mj-lt"/>
              <a:buAutoNum type="arabicPeriod" startAt="2"/>
              <a:defRPr/>
            </a:pPr>
            <a:r>
              <a:rPr lang="en-US" sz="1400" b="1" dirty="0">
                <a:solidFill>
                  <a:srgbClr val="000000"/>
                </a:solidFill>
                <a:latin typeface="Arial" panose="020B0604020202020204" pitchFamily="34" charset="0"/>
              </a:rPr>
              <a:t>Operating PTO-operated machinery</a:t>
            </a:r>
          </a:p>
        </p:txBody>
      </p:sp>
      <p:sp>
        <p:nvSpPr>
          <p:cNvPr id="5" name="Rectangle 4"/>
          <p:cNvSpPr/>
          <p:nvPr/>
        </p:nvSpPr>
        <p:spPr>
          <a:xfrm>
            <a:off x="2036882" y="4282320"/>
            <a:ext cx="2306519" cy="523220"/>
          </a:xfrm>
          <a:prstGeom prst="rect">
            <a:avLst/>
          </a:prstGeom>
          <a:solidFill>
            <a:srgbClr val="FFFF00"/>
          </a:solidFill>
          <a:effectLst>
            <a:softEdge rad="63500"/>
          </a:effectLst>
        </p:spPr>
        <p:txBody>
          <a:bodyPr wrap="square">
            <a:spAutoFit/>
          </a:bodyPr>
          <a:lstStyle/>
          <a:p>
            <a:pPr marL="285750" indent="-227013" fontAlgn="base">
              <a:spcBef>
                <a:spcPct val="0"/>
              </a:spcBef>
              <a:spcAft>
                <a:spcPct val="0"/>
              </a:spcAft>
              <a:buFont typeface="+mj-lt"/>
              <a:buAutoNum type="arabicPeriod" startAt="3"/>
              <a:defRPr/>
            </a:pPr>
            <a:r>
              <a:rPr lang="en-US" sz="1400" b="1" dirty="0">
                <a:solidFill>
                  <a:srgbClr val="000000"/>
                </a:solidFill>
                <a:latin typeface="Arial" panose="020B0604020202020204" pitchFamily="34" charset="0"/>
              </a:rPr>
              <a:t>Operating specialized powered machines</a:t>
            </a:r>
          </a:p>
        </p:txBody>
      </p:sp>
      <p:sp>
        <p:nvSpPr>
          <p:cNvPr id="6" name="Rectangle 5"/>
          <p:cNvSpPr/>
          <p:nvPr/>
        </p:nvSpPr>
        <p:spPr>
          <a:xfrm>
            <a:off x="8258277" y="4953001"/>
            <a:ext cx="2302918" cy="954107"/>
          </a:xfrm>
          <a:prstGeom prst="rect">
            <a:avLst/>
          </a:prstGeom>
          <a:solidFill>
            <a:srgbClr val="FFFF00"/>
          </a:solidFill>
          <a:effectLst>
            <a:softEdge rad="63500"/>
          </a:effectLst>
        </p:spPr>
        <p:txBody>
          <a:bodyPr wrap="square">
            <a:spAutoFit/>
          </a:bodyPr>
          <a:lstStyle/>
          <a:p>
            <a:pPr marL="285750" indent="-227013" fontAlgn="base">
              <a:spcBef>
                <a:spcPct val="0"/>
              </a:spcBef>
              <a:spcAft>
                <a:spcPct val="0"/>
              </a:spcAft>
              <a:buFont typeface="+mj-lt"/>
              <a:buAutoNum type="arabicPeriod" startAt="4"/>
              <a:defRPr/>
            </a:pPr>
            <a:r>
              <a:rPr lang="en-US" sz="1400" b="1" dirty="0">
                <a:solidFill>
                  <a:srgbClr val="000000"/>
                </a:solidFill>
                <a:latin typeface="Arial" panose="020B0604020202020204" pitchFamily="34" charset="0"/>
              </a:rPr>
              <a:t>Working with breeding livestock including bulls, boars, and stallions</a:t>
            </a:r>
          </a:p>
        </p:txBody>
      </p:sp>
      <p:sp>
        <p:nvSpPr>
          <p:cNvPr id="7" name="Rectangle 6"/>
          <p:cNvSpPr/>
          <p:nvPr/>
        </p:nvSpPr>
        <p:spPr>
          <a:xfrm>
            <a:off x="1600200" y="5031195"/>
            <a:ext cx="2012082" cy="954107"/>
          </a:xfrm>
          <a:prstGeom prst="rect">
            <a:avLst/>
          </a:prstGeom>
          <a:solidFill>
            <a:srgbClr val="FFFF00"/>
          </a:solidFill>
          <a:effectLst>
            <a:softEdge rad="63500"/>
          </a:effectLst>
        </p:spPr>
        <p:txBody>
          <a:bodyPr wrap="square">
            <a:spAutoFit/>
          </a:bodyPr>
          <a:lstStyle/>
          <a:p>
            <a:pPr marL="285750" indent="-227013" fontAlgn="base">
              <a:spcBef>
                <a:spcPct val="0"/>
              </a:spcBef>
              <a:spcAft>
                <a:spcPct val="0"/>
              </a:spcAft>
              <a:buFont typeface="+mj-lt"/>
              <a:buAutoNum type="arabicPeriod" startAt="5"/>
              <a:defRPr/>
            </a:pPr>
            <a:r>
              <a:rPr lang="en-US" sz="1400" b="1" dirty="0">
                <a:solidFill>
                  <a:srgbClr val="000000"/>
                </a:solidFill>
                <a:latin typeface="Arial" panose="020B0604020202020204" pitchFamily="34" charset="0"/>
              </a:rPr>
              <a:t>Working in wood lots with logs over 6 inches in diameter</a:t>
            </a:r>
          </a:p>
        </p:txBody>
      </p:sp>
      <p:sp>
        <p:nvSpPr>
          <p:cNvPr id="8" name="Rectangle 7"/>
          <p:cNvSpPr/>
          <p:nvPr/>
        </p:nvSpPr>
        <p:spPr>
          <a:xfrm>
            <a:off x="3886200" y="5994152"/>
            <a:ext cx="2377062" cy="738664"/>
          </a:xfrm>
          <a:prstGeom prst="rect">
            <a:avLst/>
          </a:prstGeom>
          <a:solidFill>
            <a:srgbClr val="FFFF00"/>
          </a:solidFill>
          <a:effectLst>
            <a:softEdge rad="63500"/>
          </a:effectLst>
        </p:spPr>
        <p:txBody>
          <a:bodyPr wrap="square">
            <a:spAutoFit/>
          </a:bodyPr>
          <a:lstStyle/>
          <a:p>
            <a:pPr marL="285750" indent="-227013" fontAlgn="base">
              <a:spcBef>
                <a:spcPct val="0"/>
              </a:spcBef>
              <a:spcAft>
                <a:spcPct val="0"/>
              </a:spcAft>
              <a:buFont typeface="+mj-lt"/>
              <a:buAutoNum type="arabicPeriod" startAt="6"/>
              <a:defRPr/>
            </a:pPr>
            <a:r>
              <a:rPr lang="en-US" sz="1400" b="1" dirty="0">
                <a:solidFill>
                  <a:srgbClr val="000000"/>
                </a:solidFill>
                <a:latin typeface="Arial" panose="020B0604020202020204" pitchFamily="34" charset="0"/>
              </a:rPr>
              <a:t>Working on ladders and scaffolds at heights over 20 feet</a:t>
            </a:r>
          </a:p>
        </p:txBody>
      </p:sp>
      <p:sp>
        <p:nvSpPr>
          <p:cNvPr id="9" name="Rectangle 8"/>
          <p:cNvSpPr/>
          <p:nvPr/>
        </p:nvSpPr>
        <p:spPr>
          <a:xfrm>
            <a:off x="6272474" y="5985301"/>
            <a:ext cx="3243314" cy="738664"/>
          </a:xfrm>
          <a:prstGeom prst="rect">
            <a:avLst/>
          </a:prstGeom>
          <a:solidFill>
            <a:srgbClr val="FFFF00"/>
          </a:solidFill>
          <a:effectLst>
            <a:softEdge rad="63500"/>
          </a:effectLst>
        </p:spPr>
        <p:txBody>
          <a:bodyPr wrap="square">
            <a:spAutoFit/>
          </a:bodyPr>
          <a:lstStyle/>
          <a:p>
            <a:pPr marL="285750" indent="-227013" fontAlgn="base">
              <a:spcBef>
                <a:spcPct val="0"/>
              </a:spcBef>
              <a:spcAft>
                <a:spcPct val="0"/>
              </a:spcAft>
              <a:buFont typeface="+mj-lt"/>
              <a:buAutoNum type="arabicPeriod" startAt="7"/>
              <a:defRPr/>
            </a:pPr>
            <a:r>
              <a:rPr lang="en-US" sz="1400" b="1" dirty="0">
                <a:solidFill>
                  <a:srgbClr val="000000"/>
                </a:solidFill>
                <a:latin typeface="Arial" panose="020B0604020202020204" pitchFamily="34" charset="0"/>
              </a:rPr>
              <a:t>Operating a vehicle to transport passengers or riding on a tractor as a passenger </a:t>
            </a:r>
          </a:p>
        </p:txBody>
      </p:sp>
      <p:sp>
        <p:nvSpPr>
          <p:cNvPr id="10" name="Rectangle 9"/>
          <p:cNvSpPr/>
          <p:nvPr/>
        </p:nvSpPr>
        <p:spPr>
          <a:xfrm>
            <a:off x="6635450" y="1872333"/>
            <a:ext cx="3727751" cy="738664"/>
          </a:xfrm>
          <a:prstGeom prst="rect">
            <a:avLst/>
          </a:prstGeom>
          <a:solidFill>
            <a:srgbClr val="FFFF00"/>
          </a:solidFill>
          <a:effectLst>
            <a:softEdge rad="63500"/>
          </a:effectLst>
        </p:spPr>
        <p:txBody>
          <a:bodyPr wrap="square">
            <a:spAutoFit/>
          </a:bodyPr>
          <a:lstStyle/>
          <a:p>
            <a:pPr marL="285750" indent="-227013" fontAlgn="base">
              <a:spcBef>
                <a:spcPct val="0"/>
              </a:spcBef>
              <a:spcAft>
                <a:spcPct val="0"/>
              </a:spcAft>
              <a:buFont typeface="+mj-lt"/>
              <a:buAutoNum type="arabicPeriod" startAt="8"/>
              <a:defRPr/>
            </a:pPr>
            <a:r>
              <a:rPr lang="en-US" sz="1400" b="1" dirty="0">
                <a:solidFill>
                  <a:srgbClr val="000000"/>
                </a:solidFill>
                <a:latin typeface="Arial" panose="020B0604020202020204" pitchFamily="34" charset="0"/>
              </a:rPr>
              <a:t>Working inside toxic atmospheres or confined spaces (silos, grain bins, manure pits, tanks, fruit storage)</a:t>
            </a:r>
          </a:p>
        </p:txBody>
      </p:sp>
      <p:sp>
        <p:nvSpPr>
          <p:cNvPr id="11" name="Rectangle 10"/>
          <p:cNvSpPr/>
          <p:nvPr/>
        </p:nvSpPr>
        <p:spPr>
          <a:xfrm>
            <a:off x="7727950" y="4135423"/>
            <a:ext cx="2667000" cy="523220"/>
          </a:xfrm>
          <a:prstGeom prst="rect">
            <a:avLst/>
          </a:prstGeom>
          <a:solidFill>
            <a:srgbClr val="FFFF00"/>
          </a:solidFill>
          <a:effectLst>
            <a:softEdge rad="63500"/>
          </a:effectLst>
        </p:spPr>
        <p:txBody>
          <a:bodyPr wrap="square">
            <a:spAutoFit/>
          </a:bodyPr>
          <a:lstStyle/>
          <a:p>
            <a:pPr marL="285750" indent="-227013" fontAlgn="base">
              <a:spcBef>
                <a:spcPct val="0"/>
              </a:spcBef>
              <a:spcAft>
                <a:spcPct val="0"/>
              </a:spcAft>
              <a:buFont typeface="+mj-lt"/>
              <a:buAutoNum type="arabicPeriod" startAt="9"/>
              <a:defRPr/>
            </a:pPr>
            <a:r>
              <a:rPr lang="en-US" sz="1400" b="1" dirty="0">
                <a:solidFill>
                  <a:srgbClr val="000000"/>
                </a:solidFill>
                <a:latin typeface="Arial" panose="020B0604020202020204" pitchFamily="34" charset="0"/>
              </a:rPr>
              <a:t>Handling or applying restricted use chemicals</a:t>
            </a:r>
          </a:p>
        </p:txBody>
      </p:sp>
      <p:sp>
        <p:nvSpPr>
          <p:cNvPr id="12" name="Rectangle 11"/>
          <p:cNvSpPr/>
          <p:nvPr/>
        </p:nvSpPr>
        <p:spPr>
          <a:xfrm>
            <a:off x="6982032" y="2790384"/>
            <a:ext cx="3048942" cy="523220"/>
          </a:xfrm>
          <a:prstGeom prst="rect">
            <a:avLst/>
          </a:prstGeom>
          <a:solidFill>
            <a:srgbClr val="FFFF00"/>
          </a:solidFill>
          <a:effectLst>
            <a:softEdge rad="63500"/>
          </a:effectLst>
        </p:spPr>
        <p:txBody>
          <a:bodyPr wrap="square">
            <a:spAutoFit/>
          </a:bodyPr>
          <a:lstStyle/>
          <a:p>
            <a:pPr marL="285750" indent="-285750" fontAlgn="base">
              <a:spcBef>
                <a:spcPct val="0"/>
              </a:spcBef>
              <a:spcAft>
                <a:spcPct val="0"/>
              </a:spcAft>
              <a:buFont typeface="+mj-lt"/>
              <a:buAutoNum type="arabicPeriod" startAt="10"/>
              <a:defRPr/>
            </a:pPr>
            <a:r>
              <a:rPr lang="en-US" sz="1400" b="1" dirty="0">
                <a:solidFill>
                  <a:srgbClr val="000000"/>
                </a:solidFill>
                <a:latin typeface="Arial" panose="020B0604020202020204" pitchFamily="34" charset="0"/>
              </a:rPr>
              <a:t>Handling or using a blasting agent (explosive)</a:t>
            </a:r>
          </a:p>
        </p:txBody>
      </p:sp>
      <p:sp>
        <p:nvSpPr>
          <p:cNvPr id="13" name="Rectangle 12"/>
          <p:cNvSpPr/>
          <p:nvPr/>
        </p:nvSpPr>
        <p:spPr>
          <a:xfrm>
            <a:off x="2011481" y="3435023"/>
            <a:ext cx="2590800" cy="738664"/>
          </a:xfrm>
          <a:prstGeom prst="rect">
            <a:avLst/>
          </a:prstGeom>
          <a:solidFill>
            <a:srgbClr val="FFFF00"/>
          </a:solidFill>
          <a:effectLst>
            <a:softEdge rad="63500"/>
          </a:effectLst>
        </p:spPr>
        <p:txBody>
          <a:bodyPr wrap="square">
            <a:spAutoFit/>
          </a:bodyPr>
          <a:lstStyle/>
          <a:p>
            <a:pPr marL="285750" indent="-285750" fontAlgn="base">
              <a:spcBef>
                <a:spcPct val="0"/>
              </a:spcBef>
              <a:spcAft>
                <a:spcPct val="0"/>
              </a:spcAft>
              <a:buFont typeface="+mj-lt"/>
              <a:buAutoNum type="arabicPeriod" startAt="11"/>
              <a:defRPr/>
            </a:pPr>
            <a:r>
              <a:rPr lang="en-US" sz="1400" b="1" dirty="0">
                <a:solidFill>
                  <a:srgbClr val="000000"/>
                </a:solidFill>
                <a:latin typeface="Arial" panose="020B0604020202020204" pitchFamily="34" charset="0"/>
              </a:rPr>
              <a:t>Transporting, transferring, or applying anhydrous ammonia</a:t>
            </a:r>
          </a:p>
        </p:txBody>
      </p:sp>
      <p:sp>
        <p:nvSpPr>
          <p:cNvPr id="18" name="Rectangle 17"/>
          <p:cNvSpPr/>
          <p:nvPr/>
        </p:nvSpPr>
        <p:spPr>
          <a:xfrm rot="16200000">
            <a:off x="984251" y="2292691"/>
            <a:ext cx="1665287" cy="585787"/>
          </a:xfrm>
          <a:prstGeom prst="rect">
            <a:avLst/>
          </a:prstGeom>
        </p:spPr>
        <p:txBody>
          <a:bodyPr wrap="none">
            <a:spAutoFit/>
          </a:bodyPr>
          <a:lstStyle/>
          <a:p>
            <a:pPr fontAlgn="base">
              <a:spcBef>
                <a:spcPct val="0"/>
              </a:spcBef>
              <a:spcAft>
                <a:spcPct val="0"/>
              </a:spcAft>
              <a:defRPr/>
            </a:pPr>
            <a:r>
              <a:rPr lang="en-US" sz="3200" b="1" dirty="0">
                <a:ln w="0">
                  <a:solidFill>
                    <a:srgbClr val="000000"/>
                  </a:solidFill>
                </a:ln>
                <a:solidFill>
                  <a:srgbClr val="FFC000"/>
                </a:solidFill>
                <a:effectLst>
                  <a:outerShdw blurRad="38100" dist="25400" dir="5400000" algn="ctr" rotWithShape="0">
                    <a:srgbClr val="6E747A">
                      <a:alpha val="43000"/>
                    </a:srgbClr>
                  </a:outerShdw>
                </a:effectLst>
                <a:latin typeface="Arial" panose="020B0604020202020204" pitchFamily="34" charset="0"/>
              </a:rPr>
              <a:t>Activity</a:t>
            </a:r>
          </a:p>
        </p:txBody>
      </p:sp>
    </p:spTree>
    <p:extLst>
      <p:ext uri="{BB962C8B-B14F-4D97-AF65-F5344CB8AC3E}">
        <p14:creationId xmlns:p14="http://schemas.microsoft.com/office/powerpoint/2010/main" val="272559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altLang="en-US" smtClean="0"/>
              <a:t>1-</a:t>
            </a:r>
            <a:fld id="{088E2BF7-4883-46D6-9129-5B3BA553099C}" type="slidenum">
              <a:rPr lang="en-US" altLang="en-US" smtClean="0"/>
              <a:pPr/>
              <a:t>16</a:t>
            </a:fld>
            <a:endParaRPr lang="en-US" altLang="en-US"/>
          </a:p>
        </p:txBody>
      </p:sp>
      <p:sp>
        <p:nvSpPr>
          <p:cNvPr id="3" name="TextBox 2"/>
          <p:cNvSpPr txBox="1"/>
          <p:nvPr/>
        </p:nvSpPr>
        <p:spPr>
          <a:xfrm>
            <a:off x="2690949" y="300446"/>
            <a:ext cx="7393577" cy="769441"/>
          </a:xfrm>
          <a:prstGeom prst="rect">
            <a:avLst/>
          </a:prstGeom>
          <a:noFill/>
        </p:spPr>
        <p:txBody>
          <a:bodyPr wrap="square" rtlCol="0">
            <a:spAutoFit/>
          </a:bodyPr>
          <a:lstStyle/>
          <a:p>
            <a:r>
              <a:rPr lang="en-US" sz="4400" dirty="0" smtClean="0">
                <a:ln w="0"/>
                <a:effectLst>
                  <a:outerShdw blurRad="38100" dist="19050" dir="2700000" algn="tl" rotWithShape="0">
                    <a:schemeClr val="dk1">
                      <a:alpha val="40000"/>
                    </a:schemeClr>
                  </a:outerShdw>
                </a:effectLst>
              </a:rPr>
              <a:t>Take Away Points</a:t>
            </a:r>
            <a:endParaRPr lang="en-US" sz="4400" dirty="0">
              <a:ln w="0"/>
              <a:effectLst>
                <a:outerShdw blurRad="38100" dist="19050" dir="2700000" algn="tl" rotWithShape="0">
                  <a:schemeClr val="dk1">
                    <a:alpha val="40000"/>
                  </a:schemeClr>
                </a:outerShdw>
              </a:effectLst>
            </a:endParaRPr>
          </a:p>
        </p:txBody>
      </p:sp>
      <p:sp>
        <p:nvSpPr>
          <p:cNvPr id="4" name="TextBox 3"/>
          <p:cNvSpPr txBox="1"/>
          <p:nvPr/>
        </p:nvSpPr>
        <p:spPr>
          <a:xfrm>
            <a:off x="1489166" y="1737360"/>
            <a:ext cx="10136777"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Agriculture has changed a LOT over the years!  </a:t>
            </a:r>
          </a:p>
          <a:p>
            <a:pPr marL="285750" indent="-285750">
              <a:buFont typeface="Arial" panose="020B0604020202020204" pitchFamily="34" charset="0"/>
              <a:buChar char="•"/>
            </a:pPr>
            <a:r>
              <a:rPr lang="en-US" sz="2800" dirty="0" smtClean="0"/>
              <a:t>There are four factors that make it difficult to improve safety on the farm.</a:t>
            </a:r>
          </a:p>
          <a:p>
            <a:pPr marL="457200" indent="-457200">
              <a:buFont typeface="Arial" panose="020B0604020202020204" pitchFamily="34" charset="0"/>
              <a:buChar char="•"/>
            </a:pPr>
            <a:r>
              <a:rPr lang="en-US" sz="2800" dirty="0" smtClean="0"/>
              <a:t>Labor Laws (to protect youth workers) were implemented in 1969 Hazardous Occupations Order in Agriculture</a:t>
            </a:r>
          </a:p>
          <a:p>
            <a:r>
              <a:rPr lang="en-US" sz="2800" dirty="0"/>
              <a:t>	</a:t>
            </a:r>
            <a:r>
              <a:rPr lang="en-US" sz="2800" dirty="0" smtClean="0"/>
              <a:t>*this law has specifics for youth workers (under 16, 14-15 years old, and under 14).  </a:t>
            </a:r>
          </a:p>
          <a:p>
            <a:r>
              <a:rPr lang="en-US" sz="2800" dirty="0"/>
              <a:t>	</a:t>
            </a:r>
            <a:r>
              <a:rPr lang="en-US" sz="2800" dirty="0" smtClean="0"/>
              <a:t>*Employers can be fined if they do not follow these laws.  BUT – if you work for your parent/guardian then there are exemptions!</a:t>
            </a:r>
          </a:p>
          <a:p>
            <a:r>
              <a:rPr lang="en-US" dirty="0"/>
              <a:t>	</a:t>
            </a:r>
            <a:endParaRPr lang="en-US" dirty="0" smtClean="0"/>
          </a:p>
        </p:txBody>
      </p:sp>
    </p:spTree>
    <p:extLst>
      <p:ext uri="{BB962C8B-B14F-4D97-AF65-F5344CB8AC3E}">
        <p14:creationId xmlns:p14="http://schemas.microsoft.com/office/powerpoint/2010/main" val="370053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8077200" cy="1143000"/>
          </a:xfrm>
        </p:spPr>
        <p:txBody>
          <a:bodyPr>
            <a:normAutofit fontScale="90000"/>
          </a:bodyPr>
          <a:lstStyle/>
          <a:p>
            <a:r>
              <a:rPr lang="en-US" dirty="0"/>
              <a:t>Agriculture today vs. </a:t>
            </a:r>
            <a:br>
              <a:rPr lang="en-US" dirty="0"/>
            </a:br>
            <a:r>
              <a:rPr lang="en-US" dirty="0"/>
              <a:t>50 to 100 years ago</a:t>
            </a:r>
          </a:p>
        </p:txBody>
      </p:sp>
      <p:sp>
        <p:nvSpPr>
          <p:cNvPr id="7" name="Slide Number Placeholder 4"/>
          <p:cNvSpPr>
            <a:spLocks noGrp="1"/>
          </p:cNvSpPr>
          <p:nvPr>
            <p:ph type="sldNum" sz="quarter" idx="12"/>
          </p:nvPr>
        </p:nvSpPr>
        <p:spPr>
          <a:xfrm>
            <a:off x="11201400" y="6400800"/>
            <a:ext cx="990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dirty="0"/>
              <a:t>1-3</a:t>
            </a:r>
          </a:p>
        </p:txBody>
      </p:sp>
      <p:sp>
        <p:nvSpPr>
          <p:cNvPr id="3" name="TextBox 2"/>
          <p:cNvSpPr txBox="1"/>
          <p:nvPr/>
        </p:nvSpPr>
        <p:spPr>
          <a:xfrm>
            <a:off x="2590800" y="1893086"/>
            <a:ext cx="4076700" cy="1384995"/>
          </a:xfrm>
          <a:prstGeom prst="rect">
            <a:avLst/>
          </a:prstGeom>
          <a:noFill/>
        </p:spPr>
        <p:txBody>
          <a:bodyPr wrap="square" rtlCol="0">
            <a:spAutoFit/>
          </a:bodyPr>
          <a:lstStyle/>
          <a:p>
            <a:pPr marL="457200" indent="-457200">
              <a:buFont typeface="+mj-lt"/>
              <a:buAutoNum type="arabicPeriod"/>
            </a:pPr>
            <a:r>
              <a:rPr lang="en-US" sz="2800" dirty="0">
                <a:ln w="3175">
                  <a:solidFill>
                    <a:schemeClr val="tx1"/>
                  </a:solidFill>
                </a:ln>
                <a:solidFill>
                  <a:srgbClr val="4F917E"/>
                </a:solidFill>
                <a:latin typeface="+mj-lt"/>
              </a:rPr>
              <a:t>How was farming different 50 to 100 years ago?</a:t>
            </a:r>
          </a:p>
        </p:txBody>
      </p:sp>
      <p:sp>
        <p:nvSpPr>
          <p:cNvPr id="8" name="Rectangle 7"/>
          <p:cNvSpPr/>
          <p:nvPr/>
        </p:nvSpPr>
        <p:spPr>
          <a:xfrm rot="16200000">
            <a:off x="1076947" y="2293197"/>
            <a:ext cx="1479892" cy="584775"/>
          </a:xfrm>
          <a:prstGeom prst="rect">
            <a:avLst/>
          </a:prstGeom>
        </p:spPr>
        <p:txBody>
          <a:bodyPr wrap="none">
            <a:spAutoFit/>
          </a:bodyPr>
          <a:lstStyle/>
          <a:p>
            <a:pPr>
              <a:defRPr/>
            </a:pPr>
            <a:r>
              <a:rPr lang="en-US" sz="3200" b="1" dirty="0">
                <a:ln w="0">
                  <a:solidFill>
                    <a:schemeClr val="tx1"/>
                  </a:solidFill>
                </a:ln>
                <a:solidFill>
                  <a:srgbClr val="FFC000"/>
                </a:solidFill>
                <a:effectLst>
                  <a:outerShdw blurRad="38100" dist="25400" dir="5400000" algn="ctr" rotWithShape="0">
                    <a:srgbClr val="6E747A">
                      <a:alpha val="43000"/>
                    </a:srgbClr>
                  </a:outerShdw>
                </a:effectLst>
              </a:rPr>
              <a:t>Activity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430200"/>
            <a:ext cx="3056920" cy="305692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600" y="2068146"/>
            <a:ext cx="3657600" cy="226450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324600" y="4549518"/>
            <a:ext cx="3733800" cy="1815882"/>
          </a:xfrm>
          <a:prstGeom prst="rect">
            <a:avLst/>
          </a:prstGeom>
        </p:spPr>
        <p:txBody>
          <a:bodyPr wrap="square">
            <a:spAutoFit/>
          </a:bodyPr>
          <a:lstStyle/>
          <a:p>
            <a:pPr marL="514350" indent="-514350">
              <a:buFont typeface="+mj-lt"/>
              <a:buAutoNum type="arabicPeriod" startAt="2"/>
            </a:pPr>
            <a:r>
              <a:rPr lang="en-US" sz="2800" dirty="0">
                <a:ln w="3175">
                  <a:solidFill>
                    <a:schemeClr val="tx1"/>
                  </a:solidFill>
                </a:ln>
                <a:solidFill>
                  <a:srgbClr val="4F917E"/>
                </a:solidFill>
                <a:latin typeface="+mj-lt"/>
              </a:rPr>
              <a:t>What affect have these changes had on agricultural safety/injuries?</a:t>
            </a:r>
          </a:p>
        </p:txBody>
      </p:sp>
    </p:spTree>
    <p:extLst>
      <p:ext uri="{BB962C8B-B14F-4D97-AF65-F5344CB8AC3E}">
        <p14:creationId xmlns:p14="http://schemas.microsoft.com/office/powerpoint/2010/main" val="332486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factors influence farm work and </a:t>
            </a:r>
            <a:br>
              <a:rPr lang="en-US" b="1" dirty="0" smtClean="0"/>
            </a:br>
            <a:r>
              <a:rPr lang="en-US" b="1" dirty="0" smtClean="0"/>
              <a:t>injury risk?</a:t>
            </a:r>
            <a:endParaRPr lang="en-US" b="1" dirty="0"/>
          </a:p>
        </p:txBody>
      </p:sp>
      <p:sp>
        <p:nvSpPr>
          <p:cNvPr id="3" name="TextBox 2"/>
          <p:cNvSpPr txBox="1"/>
          <p:nvPr/>
        </p:nvSpPr>
        <p:spPr>
          <a:xfrm>
            <a:off x="1851378" y="2381956"/>
            <a:ext cx="8116711"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Environmental</a:t>
            </a:r>
            <a:endParaRPr lang="en-US" sz="3600" dirty="0"/>
          </a:p>
        </p:txBody>
      </p:sp>
      <p:sp>
        <p:nvSpPr>
          <p:cNvPr id="4" name="TextBox 3"/>
          <p:cNvSpPr txBox="1"/>
          <p:nvPr/>
        </p:nvSpPr>
        <p:spPr>
          <a:xfrm>
            <a:off x="1817511" y="3025422"/>
            <a:ext cx="680720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Personal</a:t>
            </a:r>
            <a:endParaRPr lang="en-US" sz="3600" dirty="0"/>
          </a:p>
        </p:txBody>
      </p:sp>
      <p:sp>
        <p:nvSpPr>
          <p:cNvPr id="5" name="TextBox 4"/>
          <p:cNvSpPr txBox="1"/>
          <p:nvPr/>
        </p:nvSpPr>
        <p:spPr>
          <a:xfrm>
            <a:off x="1817511" y="3623734"/>
            <a:ext cx="6287911"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Work</a:t>
            </a:r>
            <a:r>
              <a:rPr lang="en-US" dirty="0" smtClean="0"/>
              <a:t> </a:t>
            </a:r>
            <a:r>
              <a:rPr lang="en-US" sz="3600" dirty="0" smtClean="0"/>
              <a:t>Activity</a:t>
            </a:r>
            <a:endParaRPr lang="en-US" sz="3600" dirty="0"/>
          </a:p>
        </p:txBody>
      </p:sp>
      <p:sp>
        <p:nvSpPr>
          <p:cNvPr id="6" name="TextBox 5"/>
          <p:cNvSpPr txBox="1"/>
          <p:nvPr/>
        </p:nvSpPr>
        <p:spPr>
          <a:xfrm>
            <a:off x="1817511" y="4210759"/>
            <a:ext cx="6242755"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Social, Economic &amp; Political</a:t>
            </a:r>
            <a:endParaRPr lang="en-US" sz="3600" dirty="0"/>
          </a:p>
        </p:txBody>
      </p:sp>
      <p:pic>
        <p:nvPicPr>
          <p:cNvPr id="7" name="Picture 5" descr="lightning_08-23-2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676" y="4801162"/>
            <a:ext cx="2163723" cy="144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eople1_young_farmer_in_can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973" y="4648392"/>
            <a:ext cx="2245766" cy="159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530127" y="4533924"/>
            <a:ext cx="2085975" cy="2190750"/>
          </a:xfrm>
          <a:prstGeom prst="rect">
            <a:avLst/>
          </a:prstGeom>
        </p:spPr>
      </p:pic>
      <p:pic>
        <p:nvPicPr>
          <p:cNvPr id="11" name="Picture 10"/>
          <p:cNvPicPr>
            <a:picLocks noChangeAspect="1"/>
          </p:cNvPicPr>
          <p:nvPr/>
        </p:nvPicPr>
        <p:blipFill>
          <a:blip r:embed="rId6"/>
          <a:stretch>
            <a:fillRect/>
          </a:stretch>
        </p:blipFill>
        <p:spPr>
          <a:xfrm>
            <a:off x="838200" y="5006487"/>
            <a:ext cx="2077574" cy="1503093"/>
          </a:xfrm>
          <a:prstGeom prst="rect">
            <a:avLst/>
          </a:prstGeom>
        </p:spPr>
      </p:pic>
    </p:spTree>
    <p:extLst>
      <p:ext uri="{BB962C8B-B14F-4D97-AF65-F5344CB8AC3E}">
        <p14:creationId xmlns:p14="http://schemas.microsoft.com/office/powerpoint/2010/main" val="271696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00"/>
                </a:solidFill>
              </a:rPr>
              <a:t>1-</a:t>
            </a:r>
            <a:fld id="{9CAC0386-D7F2-4E1F-B8FE-99B38CBAC275}" type="slidenum">
              <a:rPr lang="en-US" altLang="en-US">
                <a:solidFill>
                  <a:srgbClr val="000000"/>
                </a:solidFill>
              </a:rPr>
              <a:pPr eaLnBrk="1" fontAlgn="base" hangingPunct="1">
                <a:spcBef>
                  <a:spcPct val="0"/>
                </a:spcBef>
                <a:spcAft>
                  <a:spcPct val="0"/>
                </a:spcAft>
              </a:pPr>
              <a:t>4</a:t>
            </a:fld>
            <a:endParaRPr lang="en-US" altLang="en-US">
              <a:solidFill>
                <a:srgbClr val="000000"/>
              </a:solidFill>
            </a:endParaRPr>
          </a:p>
        </p:txBody>
      </p:sp>
      <p:pic>
        <p:nvPicPr>
          <p:cNvPr id="15363" name="Picture 37" descr="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990" y="4190999"/>
            <a:ext cx="1887480" cy="1920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36" descr="uv 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148" y="1845786"/>
            <a:ext cx="1986453" cy="1920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7094" y="1845786"/>
            <a:ext cx="1961106" cy="1920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30"/>
          <p:cNvPicPr>
            <a:picLocks noChangeAspect="1" noChangeArrowheads="1"/>
          </p:cNvPicPr>
          <p:nvPr/>
        </p:nvPicPr>
        <p:blipFill>
          <a:blip r:embed="rId6" cstate="print">
            <a:lum bright="6000"/>
            <a:extLst>
              <a:ext uri="{28A0092B-C50C-407E-A947-70E740481C1C}">
                <a14:useLocalDpi xmlns:a14="http://schemas.microsoft.com/office/drawing/2010/main" val="0"/>
              </a:ext>
            </a:extLst>
          </a:blip>
          <a:srcRect/>
          <a:stretch>
            <a:fillRect/>
          </a:stretch>
        </p:blipFill>
        <p:spPr bwMode="auto">
          <a:xfrm>
            <a:off x="8583895" y="1853103"/>
            <a:ext cx="1888761" cy="1920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7" name="Rectangle 2"/>
          <p:cNvSpPr>
            <a:spLocks noGrp="1" noChangeArrowheads="1"/>
          </p:cNvSpPr>
          <p:nvPr>
            <p:ph type="title"/>
          </p:nvPr>
        </p:nvSpPr>
        <p:spPr/>
        <p:txBody>
          <a:bodyPr/>
          <a:lstStyle/>
          <a:p>
            <a:pPr eaLnBrk="1" hangingPunct="1"/>
            <a:r>
              <a:rPr lang="en-US" altLang="en-US" sz="3400" dirty="0"/>
              <a:t>Environmental Hazards that Increase Risk of Injury/Illness during Farm/Ranch Work</a:t>
            </a:r>
          </a:p>
        </p:txBody>
      </p:sp>
      <p:pic>
        <p:nvPicPr>
          <p:cNvPr id="15368" name="Picture 6" descr="light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210227"/>
            <a:ext cx="1856232" cy="19202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7" descr="fieldligh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845786"/>
            <a:ext cx="1902306" cy="1920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70" name="Text Box 19"/>
          <p:cNvSpPr txBox="1">
            <a:spLocks noChangeArrowheads="1"/>
          </p:cNvSpPr>
          <p:nvPr/>
        </p:nvSpPr>
        <p:spPr bwMode="auto">
          <a:xfrm>
            <a:off x="2438400" y="1676400"/>
            <a:ext cx="1371600" cy="3762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Darkness</a:t>
            </a:r>
          </a:p>
        </p:txBody>
      </p:sp>
      <p:sp>
        <p:nvSpPr>
          <p:cNvPr id="15371" name="Rectangle 20"/>
          <p:cNvSpPr>
            <a:spLocks noChangeArrowheads="1"/>
          </p:cNvSpPr>
          <p:nvPr/>
        </p:nvSpPr>
        <p:spPr bwMode="auto">
          <a:xfrm>
            <a:off x="2337816" y="6012964"/>
            <a:ext cx="2057400" cy="3762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Adverse weather </a:t>
            </a:r>
          </a:p>
        </p:txBody>
      </p:sp>
      <p:sp>
        <p:nvSpPr>
          <p:cNvPr id="15372" name="Rectangle 21"/>
          <p:cNvSpPr>
            <a:spLocks noChangeArrowheads="1"/>
          </p:cNvSpPr>
          <p:nvPr/>
        </p:nvSpPr>
        <p:spPr bwMode="auto">
          <a:xfrm>
            <a:off x="4648200" y="1676400"/>
            <a:ext cx="1371600" cy="3762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UV light</a:t>
            </a:r>
          </a:p>
        </p:txBody>
      </p:sp>
      <p:sp>
        <p:nvSpPr>
          <p:cNvPr id="15373" name="Rectangle 22"/>
          <p:cNvSpPr>
            <a:spLocks noChangeArrowheads="1"/>
          </p:cNvSpPr>
          <p:nvPr/>
        </p:nvSpPr>
        <p:spPr bwMode="auto">
          <a:xfrm>
            <a:off x="5215660" y="6012320"/>
            <a:ext cx="2328140" cy="369332"/>
          </a:xfrm>
          <a:prstGeom prst="rect">
            <a:avLst/>
          </a:prstGeom>
          <a:solidFill>
            <a:schemeClr val="bg1"/>
          </a:solidFill>
          <a:ln w="9525">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Dust/Toxic fumes</a:t>
            </a:r>
          </a:p>
        </p:txBody>
      </p:sp>
      <p:sp>
        <p:nvSpPr>
          <p:cNvPr id="15374" name="Rectangle 24"/>
          <p:cNvSpPr>
            <a:spLocks noChangeArrowheads="1"/>
          </p:cNvSpPr>
          <p:nvPr/>
        </p:nvSpPr>
        <p:spPr bwMode="auto">
          <a:xfrm>
            <a:off x="6705600" y="1676062"/>
            <a:ext cx="1447800" cy="3762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Heat/Cold</a:t>
            </a:r>
          </a:p>
        </p:txBody>
      </p:sp>
      <p:sp>
        <p:nvSpPr>
          <p:cNvPr id="15375" name="Text Box 29"/>
          <p:cNvSpPr txBox="1">
            <a:spLocks noChangeArrowheads="1"/>
          </p:cNvSpPr>
          <p:nvPr/>
        </p:nvSpPr>
        <p:spPr bwMode="auto">
          <a:xfrm>
            <a:off x="8844897" y="1676062"/>
            <a:ext cx="1371600" cy="3762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Noise</a:t>
            </a: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b="16668"/>
          <a:stretch/>
        </p:blipFill>
        <p:spPr>
          <a:xfrm>
            <a:off x="8281910" y="4190999"/>
            <a:ext cx="1897568" cy="1920240"/>
          </a:xfrm>
          <a:prstGeom prst="rect">
            <a:avLst/>
          </a:prstGeom>
        </p:spPr>
      </p:pic>
      <p:sp>
        <p:nvSpPr>
          <p:cNvPr id="18" name="Text Box 29"/>
          <p:cNvSpPr txBox="1">
            <a:spLocks noChangeArrowheads="1"/>
          </p:cNvSpPr>
          <p:nvPr/>
        </p:nvSpPr>
        <p:spPr bwMode="auto">
          <a:xfrm>
            <a:off x="8544894" y="6012964"/>
            <a:ext cx="1371600" cy="3762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Vibration</a:t>
            </a:r>
          </a:p>
        </p:txBody>
      </p:sp>
      <p:sp>
        <p:nvSpPr>
          <p:cNvPr id="3" name="TextBox 2"/>
          <p:cNvSpPr txBox="1"/>
          <p:nvPr/>
        </p:nvSpPr>
        <p:spPr>
          <a:xfrm rot="16200000">
            <a:off x="-1319766" y="2941336"/>
            <a:ext cx="3410378" cy="369332"/>
          </a:xfrm>
          <a:prstGeom prst="rect">
            <a:avLst/>
          </a:prstGeom>
          <a:noFill/>
        </p:spPr>
        <p:txBody>
          <a:bodyPr wrap="square" rtlCol="0">
            <a:spAutoFit/>
          </a:bodyPr>
          <a:lstStyle/>
          <a:p>
            <a:r>
              <a:rPr lang="en-US" dirty="0" smtClean="0"/>
              <a:t>Purdue – Gearing Up for Safety</a:t>
            </a:r>
            <a:endParaRPr lang="en-US" dirty="0"/>
          </a:p>
        </p:txBody>
      </p:sp>
    </p:spTree>
    <p:extLst>
      <p:ext uri="{BB962C8B-B14F-4D97-AF65-F5344CB8AC3E}">
        <p14:creationId xmlns:p14="http://schemas.microsoft.com/office/powerpoint/2010/main" val="9154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1" grpId="0" animBg="1"/>
      <p:bldP spid="15372" grpId="0" animBg="1"/>
      <p:bldP spid="15373" grpId="0" animBg="1"/>
      <p:bldP spid="15374" grpId="0" animBg="1"/>
      <p:bldP spid="1537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00"/>
                </a:solidFill>
              </a:rPr>
              <a:t>1-</a:t>
            </a:r>
            <a:fld id="{6C557A5F-2456-4986-8E08-0C53F2062AF6}" type="slidenum">
              <a:rPr lang="en-US" altLang="en-US">
                <a:solidFill>
                  <a:srgbClr val="000000"/>
                </a:solidFill>
              </a:rPr>
              <a:pPr eaLnBrk="1" fontAlgn="base" hangingPunct="1">
                <a:spcBef>
                  <a:spcPct val="0"/>
                </a:spcBef>
                <a:spcAft>
                  <a:spcPct val="0"/>
                </a:spcAft>
              </a:pPr>
              <a:t>5</a:t>
            </a:fld>
            <a:endParaRPr lang="en-US" altLang="en-US">
              <a:solidFill>
                <a:srgbClr val="000000"/>
              </a:solidFill>
            </a:endParaRPr>
          </a:p>
        </p:txBody>
      </p:sp>
      <p:sp>
        <p:nvSpPr>
          <p:cNvPr id="5123" name="Rectangle 2"/>
          <p:cNvSpPr>
            <a:spLocks noGrp="1" noChangeArrowheads="1"/>
          </p:cNvSpPr>
          <p:nvPr>
            <p:ph type="title" sz="quarter"/>
          </p:nvPr>
        </p:nvSpPr>
        <p:spPr>
          <a:xfrm>
            <a:off x="2209800" y="277813"/>
            <a:ext cx="8001000" cy="1143000"/>
          </a:xfrm>
        </p:spPr>
        <p:txBody>
          <a:bodyPr/>
          <a:lstStyle/>
          <a:p>
            <a:pPr eaLnBrk="1" hangingPunct="1"/>
            <a:r>
              <a:rPr lang="en-US" altLang="en-US" sz="3400" dirty="0"/>
              <a:t>Most Hazardous U.S. Industries</a:t>
            </a:r>
            <a:endParaRPr lang="en-US" altLang="en-US" sz="3800" dirty="0"/>
          </a:p>
        </p:txBody>
      </p:sp>
      <p:grpSp>
        <p:nvGrpSpPr>
          <p:cNvPr id="4" name="Group 3"/>
          <p:cNvGrpSpPr/>
          <p:nvPr/>
        </p:nvGrpSpPr>
        <p:grpSpPr>
          <a:xfrm>
            <a:off x="7696200" y="2117272"/>
            <a:ext cx="2674662" cy="3475576"/>
            <a:chOff x="6172200" y="2117272"/>
            <a:chExt cx="2674662" cy="3475576"/>
          </a:xfrm>
        </p:grpSpPr>
        <p:pic>
          <p:nvPicPr>
            <p:cNvPr id="5127" name="Picture 26" descr="WCI031_TRUCK_SHO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17272"/>
              <a:ext cx="2674662" cy="2560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8" name="Text Box 27"/>
            <p:cNvSpPr txBox="1">
              <a:spLocks noChangeArrowheads="1"/>
            </p:cNvSpPr>
            <p:nvPr/>
          </p:nvSpPr>
          <p:spPr bwMode="auto">
            <a:xfrm rot="20508562">
              <a:off x="6177619" y="5131183"/>
              <a:ext cx="2667000" cy="461665"/>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400" b="1" dirty="0">
                  <a:solidFill>
                    <a:srgbClr val="000000"/>
                  </a:solidFill>
                </a:rPr>
                <a:t>Mining</a:t>
              </a:r>
            </a:p>
          </p:txBody>
        </p:sp>
      </p:grpSp>
      <p:grpSp>
        <p:nvGrpSpPr>
          <p:cNvPr id="8" name="Group 7"/>
          <p:cNvGrpSpPr/>
          <p:nvPr/>
        </p:nvGrpSpPr>
        <p:grpSpPr>
          <a:xfrm>
            <a:off x="2275148" y="2117273"/>
            <a:ext cx="2556707" cy="3425847"/>
            <a:chOff x="751147" y="2117272"/>
            <a:chExt cx="2556707" cy="3425847"/>
          </a:xfrm>
        </p:grpSpPr>
        <p:sp>
          <p:nvSpPr>
            <p:cNvPr id="5125" name="Text Box 12"/>
            <p:cNvSpPr txBox="1">
              <a:spLocks noChangeArrowheads="1"/>
            </p:cNvSpPr>
            <p:nvPr/>
          </p:nvSpPr>
          <p:spPr bwMode="auto">
            <a:xfrm rot="20587528">
              <a:off x="751147" y="5081454"/>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400" b="1" dirty="0">
                  <a:solidFill>
                    <a:srgbClr val="000000"/>
                  </a:solidFill>
                </a:rPr>
                <a:t>Construction</a:t>
              </a:r>
            </a:p>
          </p:txBody>
        </p:sp>
        <p:pic>
          <p:nvPicPr>
            <p:cNvPr id="512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17272"/>
              <a:ext cx="2545854" cy="2560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788997" y="2117272"/>
            <a:ext cx="2807753" cy="3476760"/>
            <a:chOff x="3264996" y="2117272"/>
            <a:chExt cx="2807753" cy="3476760"/>
          </a:xfrm>
        </p:grpSpPr>
        <p:sp>
          <p:nvSpPr>
            <p:cNvPr id="5126" name="Text Box 13"/>
            <p:cNvSpPr txBox="1">
              <a:spLocks noChangeArrowheads="1"/>
            </p:cNvSpPr>
            <p:nvPr/>
          </p:nvSpPr>
          <p:spPr bwMode="auto">
            <a:xfrm rot="20549821">
              <a:off x="3264996" y="5127471"/>
              <a:ext cx="2738728" cy="46656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b="1"/>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Aft>
                  <a:spcPct val="0"/>
                </a:spcAft>
              </a:pPr>
              <a:r>
                <a:rPr lang="en-US" altLang="en-US" dirty="0">
                  <a:solidFill>
                    <a:srgbClr val="000000"/>
                  </a:solidFill>
                  <a:latin typeface="Arial" panose="020B0604020202020204" pitchFamily="34" charset="0"/>
                </a:rPr>
                <a:t>Agriculture</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1348" r="16023"/>
            <a:stretch/>
          </p:blipFill>
          <p:spPr>
            <a:xfrm>
              <a:off x="3352800" y="2117272"/>
              <a:ext cx="2719949" cy="2560320"/>
            </a:xfrm>
            <a:prstGeom prst="rect">
              <a:avLst/>
            </a:prstGeom>
            <a:noFill/>
            <a:ln w="9525">
              <a:solidFill>
                <a:schemeClr val="tx1"/>
              </a:solidFill>
              <a:miter lim="800000"/>
              <a:headEnd/>
              <a:tailEnd/>
            </a:ln>
          </p:spPr>
        </p:pic>
      </p:grpSp>
      <p:sp>
        <p:nvSpPr>
          <p:cNvPr id="13" name="TextBox 12"/>
          <p:cNvSpPr txBox="1"/>
          <p:nvPr/>
        </p:nvSpPr>
        <p:spPr>
          <a:xfrm rot="16200000">
            <a:off x="-1319766" y="2941336"/>
            <a:ext cx="3410378" cy="369332"/>
          </a:xfrm>
          <a:prstGeom prst="rect">
            <a:avLst/>
          </a:prstGeom>
          <a:noFill/>
        </p:spPr>
        <p:txBody>
          <a:bodyPr wrap="square" rtlCol="0">
            <a:spAutoFit/>
          </a:bodyPr>
          <a:lstStyle/>
          <a:p>
            <a:r>
              <a:rPr lang="en-US" dirty="0" smtClean="0"/>
              <a:t>Purdue – Gearing Up for Safety</a:t>
            </a:r>
            <a:endParaRPr lang="en-US" dirty="0"/>
          </a:p>
        </p:txBody>
      </p:sp>
    </p:spTree>
    <p:extLst>
      <p:ext uri="{BB962C8B-B14F-4D97-AF65-F5344CB8AC3E}">
        <p14:creationId xmlns:p14="http://schemas.microsoft.com/office/powerpoint/2010/main" val="318487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sz="quarter"/>
          </p:nvPr>
        </p:nvSpPr>
        <p:spPr>
          <a:xfrm>
            <a:off x="2590800" y="228600"/>
            <a:ext cx="8001000" cy="1143000"/>
          </a:xfrm>
        </p:spPr>
        <p:txBody>
          <a:bodyPr/>
          <a:lstStyle/>
          <a:p>
            <a:pPr eaLnBrk="1" hangingPunct="1"/>
            <a:r>
              <a:rPr lang="en-US" altLang="en-US" sz="3400" dirty="0"/>
              <a:t>How many families are affected annually by an agricultural injury/fatality?</a:t>
            </a:r>
            <a:endParaRPr lang="en-US" altLang="en-US" sz="3800" dirty="0"/>
          </a:p>
        </p:txBody>
      </p:sp>
      <p:pic>
        <p:nvPicPr>
          <p:cNvPr id="4" name="Picture 3" descr="Kasper-ACHS-Block3 - symptoms of galactosem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654" y="1818959"/>
            <a:ext cx="950976" cy="1463040"/>
          </a:xfrm>
          <a:prstGeom prst="rect">
            <a:avLst/>
          </a:prstGeom>
        </p:spPr>
      </p:pic>
      <p:pic>
        <p:nvPicPr>
          <p:cNvPr id="13" name="Picture 12" descr="Kasper-ACHS-Block3 - symptoms of galactosem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442" y="4940619"/>
            <a:ext cx="950976" cy="1463040"/>
          </a:xfrm>
          <a:prstGeom prst="rect">
            <a:avLst/>
          </a:prstGeom>
        </p:spPr>
      </p:pic>
      <p:pic>
        <p:nvPicPr>
          <p:cNvPr id="14" name="Picture 13" descr="Kasper-ACHS-Block3 - symptoms of galactosem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7204" y="4949826"/>
            <a:ext cx="950976" cy="1463040"/>
          </a:xfrm>
          <a:prstGeom prst="rect">
            <a:avLst/>
          </a:prstGeom>
        </p:spPr>
      </p:pic>
      <p:pic>
        <p:nvPicPr>
          <p:cNvPr id="15" name="Picture 14" descr="Kasper-ACHS-Block3 - symptoms of galactosem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006" y="1840866"/>
            <a:ext cx="950976" cy="1463040"/>
          </a:xfrm>
          <a:prstGeom prst="rect">
            <a:avLst/>
          </a:prstGeom>
        </p:spPr>
      </p:pic>
      <p:pic>
        <p:nvPicPr>
          <p:cNvPr id="16" name="Picture 15" descr="Kasper-ACHS-Block3 - symptoms of galactosem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7406" y="1840866"/>
            <a:ext cx="950976" cy="1463040"/>
          </a:xfrm>
          <a:prstGeom prst="rect">
            <a:avLst/>
          </a:prstGeom>
        </p:spPr>
      </p:pic>
      <p:pic>
        <p:nvPicPr>
          <p:cNvPr id="17" name="Picture 16" descr="Kasper-ACHS-Block3 - symptoms of galactosem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6024" y="3365500"/>
            <a:ext cx="950976" cy="1463040"/>
          </a:xfrm>
          <a:prstGeom prst="rect">
            <a:avLst/>
          </a:prstGeom>
        </p:spPr>
      </p:pic>
      <p:pic>
        <p:nvPicPr>
          <p:cNvPr id="18" name="Picture 17" descr="Kasper-ACHS-Block3 - symptoms of galactosem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650" y="3391853"/>
            <a:ext cx="950976" cy="1463040"/>
          </a:xfrm>
          <a:prstGeom prst="rect">
            <a:avLst/>
          </a:prstGeom>
        </p:spPr>
      </p:pic>
      <p:pic>
        <p:nvPicPr>
          <p:cNvPr id="19" name="Picture 18" descr="Kasper-ACHS-Block3 - symptoms of galactosem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504" y="3365500"/>
            <a:ext cx="950976" cy="1463040"/>
          </a:xfrm>
          <a:prstGeom prst="rect">
            <a:avLst/>
          </a:prstGeom>
        </p:spPr>
      </p:pic>
      <p:pic>
        <p:nvPicPr>
          <p:cNvPr id="20" name="Picture 19" descr="Kasper-ACHS-Block3 - symptoms of galactosem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3982" y="4992053"/>
            <a:ext cx="950976" cy="1463040"/>
          </a:xfrm>
          <a:prstGeom prst="rect">
            <a:avLst/>
          </a:prstGeom>
        </p:spPr>
      </p:pic>
      <p:sp>
        <p:nvSpPr>
          <p:cNvPr id="6" name="TextBox 5"/>
          <p:cNvSpPr txBox="1"/>
          <p:nvPr/>
        </p:nvSpPr>
        <p:spPr>
          <a:xfrm>
            <a:off x="2362200" y="2067087"/>
            <a:ext cx="5944490" cy="923330"/>
          </a:xfrm>
          <a:prstGeom prst="rect">
            <a:avLst/>
          </a:prstGeom>
          <a:noFill/>
        </p:spPr>
        <p:txBody>
          <a:bodyPr wrap="square" rtlCol="0">
            <a:spAutoFit/>
          </a:bodyPr>
          <a:lstStyle/>
          <a:p>
            <a:pPr fontAlgn="base">
              <a:spcBef>
                <a:spcPct val="0"/>
              </a:spcBef>
              <a:spcAft>
                <a:spcPct val="0"/>
              </a:spcAft>
            </a:pPr>
            <a:r>
              <a:rPr lang="en-US" sz="5400" b="1" dirty="0">
                <a:solidFill>
                  <a:srgbClr val="4F917E">
                    <a:lumMod val="75000"/>
                  </a:srgbClr>
                </a:solidFill>
                <a:latin typeface="Arial" panose="020B0604020202020204" pitchFamily="34" charset="0"/>
              </a:rPr>
              <a:t>1 in     families</a:t>
            </a:r>
          </a:p>
        </p:txBody>
      </p:sp>
      <p:cxnSp>
        <p:nvCxnSpPr>
          <p:cNvPr id="5" name="Straight Connector 4"/>
          <p:cNvCxnSpPr/>
          <p:nvPr/>
        </p:nvCxnSpPr>
        <p:spPr>
          <a:xfrm>
            <a:off x="3741493" y="2895600"/>
            <a:ext cx="6309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7334504" y="1959293"/>
            <a:ext cx="776478" cy="1143000"/>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pic>
        <p:nvPicPr>
          <p:cNvPr id="21" name="Picture 20" descr="Compatible With Joy-Trisomy18: Monday Funday, or N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148" y="3333843"/>
            <a:ext cx="4020566" cy="2441719"/>
          </a:xfrm>
          <a:prstGeom prst="rect">
            <a:avLst/>
          </a:prstGeom>
        </p:spPr>
      </p:pic>
      <p:sp>
        <p:nvSpPr>
          <p:cNvPr id="22" name="Slide Number Placeholder 4"/>
          <p:cNvSpPr>
            <a:spLocks noGrp="1"/>
          </p:cNvSpPr>
          <p:nvPr>
            <p:ph type="sldNum" sz="quarter" idx="10"/>
          </p:nvPr>
        </p:nvSpPr>
        <p:spPr>
          <a:xfrm>
            <a:off x="9525000" y="6400800"/>
            <a:ext cx="990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r>
              <a:rPr lang="en-US" altLang="en-US" sz="1000" dirty="0">
                <a:solidFill>
                  <a:srgbClr val="000000"/>
                </a:solidFill>
              </a:rPr>
              <a:t>1-6</a:t>
            </a:r>
          </a:p>
        </p:txBody>
      </p:sp>
      <p:sp>
        <p:nvSpPr>
          <p:cNvPr id="23" name="TextBox 22"/>
          <p:cNvSpPr txBox="1"/>
          <p:nvPr/>
        </p:nvSpPr>
        <p:spPr>
          <a:xfrm>
            <a:off x="3804421" y="2067087"/>
            <a:ext cx="536687" cy="923330"/>
          </a:xfrm>
          <a:prstGeom prst="rect">
            <a:avLst/>
          </a:prstGeom>
          <a:noFill/>
        </p:spPr>
        <p:txBody>
          <a:bodyPr wrap="square" rtlCol="0">
            <a:spAutoFit/>
          </a:bodyPr>
          <a:lstStyle/>
          <a:p>
            <a:pPr fontAlgn="base">
              <a:spcBef>
                <a:spcPct val="0"/>
              </a:spcBef>
              <a:spcAft>
                <a:spcPct val="0"/>
              </a:spcAft>
            </a:pPr>
            <a:r>
              <a:rPr lang="en-US" sz="5400" b="1" dirty="0">
                <a:solidFill>
                  <a:srgbClr val="FF0000"/>
                </a:solidFill>
                <a:latin typeface="Arial" panose="020B0604020202020204" pitchFamily="34" charset="0"/>
              </a:rPr>
              <a:t>9</a:t>
            </a:r>
          </a:p>
        </p:txBody>
      </p:sp>
      <p:sp>
        <p:nvSpPr>
          <p:cNvPr id="24" name="TextBox 23"/>
          <p:cNvSpPr txBox="1"/>
          <p:nvPr/>
        </p:nvSpPr>
        <p:spPr>
          <a:xfrm rot="16200000">
            <a:off x="-1319766" y="2941336"/>
            <a:ext cx="3410378" cy="369332"/>
          </a:xfrm>
          <a:prstGeom prst="rect">
            <a:avLst/>
          </a:prstGeom>
          <a:noFill/>
        </p:spPr>
        <p:txBody>
          <a:bodyPr wrap="square" rtlCol="0">
            <a:spAutoFit/>
          </a:bodyPr>
          <a:lstStyle/>
          <a:p>
            <a:r>
              <a:rPr lang="en-US" dirty="0" smtClean="0"/>
              <a:t>Purdue – Gearing Up for Safety</a:t>
            </a:r>
            <a:endParaRPr lang="en-US" dirty="0"/>
          </a:p>
        </p:txBody>
      </p:sp>
    </p:spTree>
    <p:extLst>
      <p:ext uri="{BB962C8B-B14F-4D97-AF65-F5344CB8AC3E}">
        <p14:creationId xmlns:p14="http://schemas.microsoft.com/office/powerpoint/2010/main" val="91196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00"/>
                </a:solidFill>
              </a:rPr>
              <a:t>1-</a:t>
            </a:r>
            <a:fld id="{1E7194C0-367C-4008-A13F-66DD3CFCE179}" type="slidenum">
              <a:rPr lang="en-US" altLang="en-US">
                <a:solidFill>
                  <a:srgbClr val="000000"/>
                </a:solidFill>
              </a:rPr>
              <a:pPr eaLnBrk="1" fontAlgn="base" hangingPunct="1">
                <a:spcBef>
                  <a:spcPct val="0"/>
                </a:spcBef>
                <a:spcAft>
                  <a:spcPct val="0"/>
                </a:spcAft>
              </a:pPr>
              <a:t>7</a:t>
            </a:fld>
            <a:endParaRPr lang="en-US" altLang="en-US">
              <a:solidFill>
                <a:srgbClr val="000000"/>
              </a:solidFill>
            </a:endParaRPr>
          </a:p>
        </p:txBody>
      </p:sp>
      <p:sp>
        <p:nvSpPr>
          <p:cNvPr id="6147" name="Rectangle 4"/>
          <p:cNvSpPr>
            <a:spLocks noGrp="1" noChangeArrowheads="1"/>
          </p:cNvSpPr>
          <p:nvPr>
            <p:ph type="title"/>
          </p:nvPr>
        </p:nvSpPr>
        <p:spPr>
          <a:xfrm>
            <a:off x="2438400" y="152400"/>
            <a:ext cx="8118659" cy="1143000"/>
          </a:xfrm>
        </p:spPr>
        <p:txBody>
          <a:bodyPr/>
          <a:lstStyle/>
          <a:p>
            <a:pPr eaLnBrk="1" hangingPunct="1"/>
            <a:r>
              <a:rPr lang="en-US" altLang="en-US" sz="3800" dirty="0"/>
              <a:t>Farm/ranch work is hazardous. What hazard is depicted by each picture?</a:t>
            </a:r>
          </a:p>
        </p:txBody>
      </p:sp>
      <p:pic>
        <p:nvPicPr>
          <p:cNvPr id="6148" name="Picture 9" descr="hazard"/>
          <p:cNvPicPr>
            <a:picLocks noChangeAspect="1" noChangeArrowheads="1"/>
          </p:cNvPicPr>
          <p:nvPr/>
        </p:nvPicPr>
        <p:blipFill>
          <a:blip r:embed="rId3">
            <a:extLst>
              <a:ext uri="{28A0092B-C50C-407E-A947-70E740481C1C}">
                <a14:useLocalDpi xmlns:a14="http://schemas.microsoft.com/office/drawing/2010/main" val="0"/>
              </a:ext>
            </a:extLst>
          </a:blip>
          <a:srcRect r="-1633"/>
          <a:stretch>
            <a:fillRect/>
          </a:stretch>
        </p:blipFill>
        <p:spPr bwMode="auto">
          <a:xfrm>
            <a:off x="2286000" y="2514601"/>
            <a:ext cx="1573124" cy="15473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10" descr="live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514600"/>
            <a:ext cx="1545336" cy="15453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2" descr="inhalehaz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110" y="4359273"/>
            <a:ext cx="1565274" cy="15652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1" name="Text Box 13"/>
          <p:cNvSpPr txBox="1">
            <a:spLocks noChangeArrowheads="1"/>
          </p:cNvSpPr>
          <p:nvPr/>
        </p:nvSpPr>
        <p:spPr bwMode="auto">
          <a:xfrm>
            <a:off x="2248130" y="1838946"/>
            <a:ext cx="15539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Hazardous machinery</a:t>
            </a:r>
            <a:endParaRPr lang="en-US" altLang="en-US" b="1" dirty="0">
              <a:solidFill>
                <a:srgbClr val="FFFFFF"/>
              </a:solidFill>
            </a:endParaRPr>
          </a:p>
        </p:txBody>
      </p:sp>
      <p:sp>
        <p:nvSpPr>
          <p:cNvPr id="6152" name="Text Box 14"/>
          <p:cNvSpPr txBox="1">
            <a:spLocks noChangeArrowheads="1"/>
          </p:cNvSpPr>
          <p:nvPr/>
        </p:nvSpPr>
        <p:spPr bwMode="auto">
          <a:xfrm>
            <a:off x="8458200" y="1838946"/>
            <a:ext cx="17232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Unpredictable animals</a:t>
            </a:r>
          </a:p>
        </p:txBody>
      </p:sp>
      <p:sp>
        <p:nvSpPr>
          <p:cNvPr id="6153" name="Text Box 15"/>
          <p:cNvSpPr txBox="1">
            <a:spLocks noChangeArrowheads="1"/>
          </p:cNvSpPr>
          <p:nvPr/>
        </p:nvSpPr>
        <p:spPr bwMode="auto">
          <a:xfrm>
            <a:off x="2624008" y="5927515"/>
            <a:ext cx="15103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Agricultural chemicals</a:t>
            </a:r>
          </a:p>
        </p:txBody>
      </p:sp>
      <p:sp>
        <p:nvSpPr>
          <p:cNvPr id="6154" name="Text Box 16"/>
          <p:cNvSpPr txBox="1">
            <a:spLocks noChangeArrowheads="1"/>
          </p:cNvSpPr>
          <p:nvPr/>
        </p:nvSpPr>
        <p:spPr bwMode="auto">
          <a:xfrm>
            <a:off x="3884683" y="1849990"/>
            <a:ext cx="1458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Isolated workplaces</a:t>
            </a:r>
          </a:p>
        </p:txBody>
      </p:sp>
      <p:sp>
        <p:nvSpPr>
          <p:cNvPr id="6156" name="Text Box 18"/>
          <p:cNvSpPr txBox="1">
            <a:spLocks noChangeArrowheads="1"/>
          </p:cNvSpPr>
          <p:nvPr/>
        </p:nvSpPr>
        <p:spPr bwMode="auto">
          <a:xfrm>
            <a:off x="5513631" y="1849990"/>
            <a:ext cx="1660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Working</a:t>
            </a:r>
            <a:r>
              <a:rPr lang="en-US" altLang="en-US" b="1" dirty="0">
                <a:solidFill>
                  <a:srgbClr val="5A84D8"/>
                </a:solidFill>
              </a:rPr>
              <a:t> </a:t>
            </a:r>
            <a:r>
              <a:rPr lang="en-US" altLang="en-US" b="1" dirty="0">
                <a:solidFill>
                  <a:srgbClr val="000000"/>
                </a:solidFill>
              </a:rPr>
              <a:t>alone</a:t>
            </a:r>
            <a:r>
              <a:rPr lang="en-US" altLang="en-US" dirty="0">
                <a:solidFill>
                  <a:srgbClr val="5A84D8"/>
                </a:solidFill>
              </a:rPr>
              <a:t> </a:t>
            </a:r>
          </a:p>
        </p:txBody>
      </p:sp>
      <p:pic>
        <p:nvPicPr>
          <p:cNvPr id="6157" name="Picture 20" descr="nssl00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4824" y="4365844"/>
            <a:ext cx="1621177" cy="1565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8" name="Text Box 21"/>
          <p:cNvSpPr txBox="1">
            <a:spLocks noChangeArrowheads="1"/>
          </p:cNvSpPr>
          <p:nvPr/>
        </p:nvSpPr>
        <p:spPr bwMode="auto">
          <a:xfrm>
            <a:off x="4343400" y="5927515"/>
            <a:ext cx="1670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Adverse weather</a:t>
            </a:r>
          </a:p>
        </p:txBody>
      </p:sp>
      <p:pic>
        <p:nvPicPr>
          <p:cNvPr id="6160"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7008" y="2514601"/>
            <a:ext cx="1661993" cy="15473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21"/>
          <p:cNvSpPr txBox="1">
            <a:spLocks noChangeArrowheads="1"/>
          </p:cNvSpPr>
          <p:nvPr/>
        </p:nvSpPr>
        <p:spPr bwMode="auto">
          <a:xfrm>
            <a:off x="6208156" y="5927515"/>
            <a:ext cx="19452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Work and home same location</a:t>
            </a:r>
          </a:p>
        </p:txBody>
      </p:sp>
      <p:sp>
        <p:nvSpPr>
          <p:cNvPr id="23" name="Text Box 21"/>
          <p:cNvSpPr txBox="1">
            <a:spLocks noChangeArrowheads="1"/>
          </p:cNvSpPr>
          <p:nvPr/>
        </p:nvSpPr>
        <p:spPr bwMode="auto">
          <a:xfrm>
            <a:off x="8077200" y="5927515"/>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Limited access to medical services</a:t>
            </a:r>
          </a:p>
        </p:txBody>
      </p:sp>
      <p:sp>
        <p:nvSpPr>
          <p:cNvPr id="25" name="Text Box 14"/>
          <p:cNvSpPr txBox="1">
            <a:spLocks noChangeArrowheads="1"/>
          </p:cNvSpPr>
          <p:nvPr/>
        </p:nvSpPr>
        <p:spPr bwMode="auto">
          <a:xfrm>
            <a:off x="7010400" y="1828801"/>
            <a:ext cx="17232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dirty="0">
                <a:solidFill>
                  <a:srgbClr val="000000"/>
                </a:solidFill>
              </a:rPr>
              <a:t>Diverse workforce</a:t>
            </a:r>
          </a:p>
        </p:txBody>
      </p:sp>
      <p:sp>
        <p:nvSpPr>
          <p:cNvPr id="26" name="Rectangle 25"/>
          <p:cNvSpPr/>
          <p:nvPr/>
        </p:nvSpPr>
        <p:spPr>
          <a:xfrm rot="16200000">
            <a:off x="984251" y="2292691"/>
            <a:ext cx="1665287" cy="585787"/>
          </a:xfrm>
          <a:prstGeom prst="rect">
            <a:avLst/>
          </a:prstGeom>
        </p:spPr>
        <p:txBody>
          <a:bodyPr wrap="none">
            <a:spAutoFit/>
          </a:bodyPr>
          <a:lstStyle/>
          <a:p>
            <a:pPr fontAlgn="base">
              <a:spcBef>
                <a:spcPct val="0"/>
              </a:spcBef>
              <a:spcAft>
                <a:spcPct val="0"/>
              </a:spcAft>
              <a:defRPr/>
            </a:pPr>
            <a:r>
              <a:rPr lang="en-US" sz="3200" b="1" dirty="0">
                <a:ln w="0">
                  <a:solidFill>
                    <a:srgbClr val="000000"/>
                  </a:solidFill>
                </a:ln>
                <a:solidFill>
                  <a:srgbClr val="FFC000"/>
                </a:solidFill>
                <a:effectLst>
                  <a:outerShdw blurRad="38100" dist="25400" dir="5400000" algn="ctr" rotWithShape="0">
                    <a:srgbClr val="6E747A">
                      <a:alpha val="43000"/>
                    </a:srgbClr>
                  </a:outerShdw>
                </a:effectLst>
                <a:latin typeface="Arial" panose="020B0604020202020204" pitchFamily="34" charset="0"/>
              </a:rPr>
              <a:t>Activity</a:t>
            </a:r>
          </a:p>
        </p:txBody>
      </p:sp>
      <p:pic>
        <p:nvPicPr>
          <p:cNvPr id="4" name="Picture 3" descr="File:Soybean fields at Applethorpe Farm.jpg - Wikimedia ..."/>
          <p:cNvPicPr>
            <a:picLocks noChangeAspect="1"/>
          </p:cNvPicPr>
          <p:nvPr/>
        </p:nvPicPr>
        <p:blipFill rotWithShape="1">
          <a:blip r:embed="rId8" cstate="print">
            <a:extLst>
              <a:ext uri="{28A0092B-C50C-407E-A947-70E740481C1C}">
                <a14:useLocalDpi xmlns:a14="http://schemas.microsoft.com/office/drawing/2010/main" val="0"/>
              </a:ext>
            </a:extLst>
          </a:blip>
          <a:srcRect r="24577"/>
          <a:stretch/>
        </p:blipFill>
        <p:spPr>
          <a:xfrm>
            <a:off x="3918856" y="2514601"/>
            <a:ext cx="1572768" cy="1547373"/>
          </a:xfrm>
          <a:prstGeom prst="rect">
            <a:avLst/>
          </a:prstGeom>
          <a:noFill/>
          <a:ln w="9525">
            <a:solidFill>
              <a:srgbClr val="000000"/>
            </a:solidFill>
            <a:miter lim="800000"/>
            <a:headEnd/>
            <a:tailEnd/>
          </a:ln>
        </p:spPr>
      </p:pic>
      <p:pic>
        <p:nvPicPr>
          <p:cNvPr id="12" name="Picture 11" descr="A Real Corn Boil on the Farm"/>
          <p:cNvPicPr>
            <a:picLocks noChangeAspect="1"/>
          </p:cNvPicPr>
          <p:nvPr/>
        </p:nvPicPr>
        <p:blipFill rotWithShape="1">
          <a:blip r:embed="rId9" cstate="print">
            <a:extLst>
              <a:ext uri="{28A0092B-C50C-407E-A947-70E740481C1C}">
                <a14:useLocalDpi xmlns:a14="http://schemas.microsoft.com/office/drawing/2010/main" val="0"/>
              </a:ext>
            </a:extLst>
          </a:blip>
          <a:srcRect r="19158"/>
          <a:stretch/>
        </p:blipFill>
        <p:spPr>
          <a:xfrm>
            <a:off x="6343937" y="4366201"/>
            <a:ext cx="1687135" cy="1563624"/>
          </a:xfrm>
          <a:prstGeom prst="rect">
            <a:avLst/>
          </a:prstGeom>
          <a:noFill/>
          <a:ln w="9525">
            <a:solidFill>
              <a:schemeClr val="tx1"/>
            </a:solidFill>
            <a:miter lim="800000"/>
            <a:headEnd/>
            <a:tailEnd/>
          </a:ln>
        </p:spPr>
      </p:pic>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14698" t="825" r="10325" b="-1"/>
          <a:stretch/>
        </p:blipFill>
        <p:spPr>
          <a:xfrm>
            <a:off x="8265556" y="4350152"/>
            <a:ext cx="1792845" cy="1580967"/>
          </a:xfrm>
          <a:prstGeom prst="rect">
            <a:avLst/>
          </a:prstGeom>
          <a:noFill/>
          <a:ln w="9525">
            <a:solidFill>
              <a:schemeClr val="tx1"/>
            </a:solidFill>
            <a:miter lim="800000"/>
            <a:headEnd/>
            <a:tailEnd/>
          </a:ln>
        </p:spPr>
      </p:pic>
      <p:pic>
        <p:nvPicPr>
          <p:cNvPr id="5" name="Picture 4"/>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V="1">
            <a:off x="9463284" y="4316225"/>
            <a:ext cx="595116" cy="588060"/>
          </a:xfrm>
          <a:prstGeom prst="rect">
            <a:avLst/>
          </a:prstGeom>
        </p:spPr>
      </p:pic>
      <p:pic>
        <p:nvPicPr>
          <p:cNvPr id="3" name="Picture 2"/>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rcRect l="52964" t="21909" r="-1" b="31111"/>
          <a:stretch/>
        </p:blipFill>
        <p:spPr>
          <a:xfrm>
            <a:off x="7350708" y="2514600"/>
            <a:ext cx="1233516" cy="1545336"/>
          </a:xfrm>
          <a:prstGeom prst="rect">
            <a:avLst/>
          </a:prstGeom>
          <a:noFill/>
          <a:ln w="9525">
            <a:solidFill>
              <a:srgbClr val="000000"/>
            </a:solidFill>
            <a:miter lim="800000"/>
            <a:headEnd/>
            <a:tailEnd/>
          </a:ln>
        </p:spPr>
      </p:pic>
      <p:sp>
        <p:nvSpPr>
          <p:cNvPr id="24" name="TextBox 23"/>
          <p:cNvSpPr txBox="1"/>
          <p:nvPr/>
        </p:nvSpPr>
        <p:spPr>
          <a:xfrm rot="16200000">
            <a:off x="-1319766" y="2941336"/>
            <a:ext cx="3410378" cy="369332"/>
          </a:xfrm>
          <a:prstGeom prst="rect">
            <a:avLst/>
          </a:prstGeom>
          <a:noFill/>
        </p:spPr>
        <p:txBody>
          <a:bodyPr wrap="square" rtlCol="0">
            <a:spAutoFit/>
          </a:bodyPr>
          <a:lstStyle/>
          <a:p>
            <a:r>
              <a:rPr lang="en-US" dirty="0" smtClean="0"/>
              <a:t>Purdue – Gearing Up for Safety</a:t>
            </a:r>
            <a:endParaRPr lang="en-US" dirty="0"/>
          </a:p>
        </p:txBody>
      </p:sp>
    </p:spTree>
    <p:extLst>
      <p:ext uri="{BB962C8B-B14F-4D97-AF65-F5344CB8AC3E}">
        <p14:creationId xmlns:p14="http://schemas.microsoft.com/office/powerpoint/2010/main" val="115122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1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P spid="6154" grpId="0"/>
      <p:bldP spid="6156" grpId="0"/>
      <p:bldP spid="6158" grpId="0"/>
      <p:bldP spid="21"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00"/>
                </a:solidFill>
              </a:rPr>
              <a:t>1-</a:t>
            </a:r>
            <a:fld id="{16357430-155D-4C6B-81DD-086A7D7A7DE7}" type="slidenum">
              <a:rPr lang="en-US" altLang="en-US">
                <a:solidFill>
                  <a:srgbClr val="000000"/>
                </a:solidFill>
              </a:rPr>
              <a:pPr eaLnBrk="1" fontAlgn="base" hangingPunct="1">
                <a:spcBef>
                  <a:spcPct val="0"/>
                </a:spcBef>
                <a:spcAft>
                  <a:spcPct val="0"/>
                </a:spcAft>
              </a:pPr>
              <a:t>8</a:t>
            </a:fld>
            <a:endParaRPr lang="en-US" altLang="en-US">
              <a:solidFill>
                <a:srgbClr val="000000"/>
              </a:solidFill>
            </a:endParaRPr>
          </a:p>
        </p:txBody>
      </p:sp>
      <p:sp>
        <p:nvSpPr>
          <p:cNvPr id="7171" name="Rectangle 2"/>
          <p:cNvSpPr>
            <a:spLocks noGrp="1" noChangeArrowheads="1"/>
          </p:cNvSpPr>
          <p:nvPr>
            <p:ph type="title"/>
          </p:nvPr>
        </p:nvSpPr>
        <p:spPr/>
        <p:txBody>
          <a:bodyPr/>
          <a:lstStyle/>
          <a:p>
            <a:pPr eaLnBrk="1" hangingPunct="1"/>
            <a:r>
              <a:rPr lang="en-US" altLang="en-US" sz="3800"/>
              <a:t>Activities Frequently </a:t>
            </a:r>
            <a:br>
              <a:rPr lang="en-US" altLang="en-US" sz="3800"/>
            </a:br>
            <a:r>
              <a:rPr lang="en-US" altLang="en-US" sz="3800"/>
              <a:t>Involved in Farm/Ranch Injuries </a:t>
            </a:r>
          </a:p>
        </p:txBody>
      </p:sp>
      <p:sp>
        <p:nvSpPr>
          <p:cNvPr id="7173" name="Text Box 18"/>
          <p:cNvSpPr txBox="1">
            <a:spLocks noChangeArrowheads="1"/>
          </p:cNvSpPr>
          <p:nvPr/>
        </p:nvSpPr>
        <p:spPr bwMode="auto">
          <a:xfrm>
            <a:off x="2362200" y="2672441"/>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dirty="0">
                <a:solidFill>
                  <a:srgbClr val="000000"/>
                </a:solidFill>
              </a:rPr>
              <a:t>Tractor </a:t>
            </a:r>
          </a:p>
          <a:p>
            <a:pPr algn="ctr" eaLnBrk="1" fontAlgn="base" hangingPunct="1">
              <a:spcBef>
                <a:spcPct val="0"/>
              </a:spcBef>
              <a:spcAft>
                <a:spcPct val="0"/>
              </a:spcAft>
            </a:pPr>
            <a:r>
              <a:rPr lang="en-US" altLang="en-US" b="1" dirty="0">
                <a:solidFill>
                  <a:srgbClr val="000000"/>
                </a:solidFill>
              </a:rPr>
              <a:t>operation</a:t>
            </a:r>
          </a:p>
        </p:txBody>
      </p:sp>
      <p:sp>
        <p:nvSpPr>
          <p:cNvPr id="7174" name="Text Box 19"/>
          <p:cNvSpPr txBox="1">
            <a:spLocks noChangeArrowheads="1"/>
          </p:cNvSpPr>
          <p:nvPr/>
        </p:nvSpPr>
        <p:spPr bwMode="auto">
          <a:xfrm>
            <a:off x="8382000" y="2672441"/>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dirty="0">
                <a:solidFill>
                  <a:srgbClr val="000000"/>
                </a:solidFill>
              </a:rPr>
              <a:t>Machinery operation</a:t>
            </a:r>
          </a:p>
        </p:txBody>
      </p:sp>
      <p:sp>
        <p:nvSpPr>
          <p:cNvPr id="7175" name="Text Box 20"/>
          <p:cNvSpPr txBox="1">
            <a:spLocks noChangeArrowheads="1"/>
          </p:cNvSpPr>
          <p:nvPr/>
        </p:nvSpPr>
        <p:spPr bwMode="auto">
          <a:xfrm>
            <a:off x="2133600" y="516255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dirty="0">
                <a:solidFill>
                  <a:srgbClr val="000000"/>
                </a:solidFill>
              </a:rPr>
              <a:t>Livestock</a:t>
            </a:r>
          </a:p>
          <a:p>
            <a:pPr algn="ctr" eaLnBrk="1" fontAlgn="base" hangingPunct="1">
              <a:spcBef>
                <a:spcPct val="0"/>
              </a:spcBef>
              <a:spcAft>
                <a:spcPct val="0"/>
              </a:spcAft>
            </a:pPr>
            <a:r>
              <a:rPr lang="en-US" altLang="en-US" b="1" dirty="0">
                <a:solidFill>
                  <a:srgbClr val="000000"/>
                </a:solidFill>
              </a:rPr>
              <a:t>handling</a:t>
            </a:r>
          </a:p>
        </p:txBody>
      </p:sp>
      <p:pic>
        <p:nvPicPr>
          <p:cNvPr id="7176" name="Picture 22" descr="SIMG0019"/>
          <p:cNvPicPr>
            <a:picLocks noChangeAspect="1" noChangeArrowheads="1"/>
          </p:cNvPicPr>
          <p:nvPr/>
        </p:nvPicPr>
        <p:blipFill>
          <a:blip r:embed="rId3">
            <a:extLst>
              <a:ext uri="{28A0092B-C50C-407E-A947-70E740481C1C}">
                <a14:useLocalDpi xmlns:a14="http://schemas.microsoft.com/office/drawing/2010/main" val="0"/>
              </a:ext>
            </a:extLst>
          </a:blip>
          <a:srcRect l="9372" t="6262" r="18056" b="2872"/>
          <a:stretch>
            <a:fillRect/>
          </a:stretch>
        </p:blipFill>
        <p:spPr bwMode="auto">
          <a:xfrm>
            <a:off x="6172200" y="4248150"/>
            <a:ext cx="243840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7" name="Text Box 23"/>
          <p:cNvSpPr txBox="1">
            <a:spLocks noChangeArrowheads="1"/>
          </p:cNvSpPr>
          <p:nvPr/>
        </p:nvSpPr>
        <p:spPr bwMode="auto">
          <a:xfrm>
            <a:off x="8632371" y="5086350"/>
            <a:ext cx="17308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dirty="0">
                <a:solidFill>
                  <a:srgbClr val="000000"/>
                </a:solidFill>
              </a:rPr>
              <a:t>Operating/</a:t>
            </a:r>
          </a:p>
          <a:p>
            <a:pPr algn="ctr" eaLnBrk="1" fontAlgn="base" hangingPunct="1">
              <a:spcBef>
                <a:spcPct val="0"/>
              </a:spcBef>
              <a:spcAft>
                <a:spcPct val="0"/>
              </a:spcAft>
            </a:pPr>
            <a:r>
              <a:rPr lang="en-US" altLang="en-US" b="1" dirty="0">
                <a:solidFill>
                  <a:srgbClr val="000000"/>
                </a:solidFill>
              </a:rPr>
              <a:t>Transporting vehicles</a:t>
            </a:r>
          </a:p>
        </p:txBody>
      </p:sp>
      <p:pic>
        <p:nvPicPr>
          <p:cNvPr id="7178" name="Picture 27" descr="ch 1 tractor ope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1" y="1883455"/>
            <a:ext cx="2397125" cy="2219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9" name="Picture 28" descr="manure sprea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493" y="1883454"/>
            <a:ext cx="2446337" cy="222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4408" y="4248150"/>
            <a:ext cx="2382217" cy="2382217"/>
          </a:xfrm>
          <a:prstGeom prst="rect">
            <a:avLst/>
          </a:prstGeom>
          <a:noFill/>
          <a:ln w="9525">
            <a:solidFill>
              <a:schemeClr val="tx1"/>
            </a:solidFill>
            <a:miter lim="800000"/>
            <a:headEnd/>
            <a:tailEnd/>
          </a:ln>
        </p:spPr>
      </p:pic>
      <p:sp>
        <p:nvSpPr>
          <p:cNvPr id="12" name="TextBox 11"/>
          <p:cNvSpPr txBox="1"/>
          <p:nvPr/>
        </p:nvSpPr>
        <p:spPr>
          <a:xfrm rot="16200000">
            <a:off x="-1319766" y="2941336"/>
            <a:ext cx="3410378" cy="369332"/>
          </a:xfrm>
          <a:prstGeom prst="rect">
            <a:avLst/>
          </a:prstGeom>
          <a:noFill/>
        </p:spPr>
        <p:txBody>
          <a:bodyPr wrap="square" rtlCol="0">
            <a:spAutoFit/>
          </a:bodyPr>
          <a:lstStyle/>
          <a:p>
            <a:r>
              <a:rPr lang="en-US" dirty="0" smtClean="0"/>
              <a:t>Purdue – Gearing Up for Safety</a:t>
            </a:r>
            <a:endParaRPr lang="en-US" dirty="0"/>
          </a:p>
        </p:txBody>
      </p:sp>
    </p:spTree>
    <p:extLst>
      <p:ext uri="{BB962C8B-B14F-4D97-AF65-F5344CB8AC3E}">
        <p14:creationId xmlns:p14="http://schemas.microsoft.com/office/powerpoint/2010/main" val="9411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00"/>
                </a:solidFill>
              </a:rPr>
              <a:t>1-</a:t>
            </a:r>
            <a:fld id="{90FD1790-66EE-43DF-8BD5-C3B205FFAFB6}" type="slidenum">
              <a:rPr lang="en-US" altLang="en-US">
                <a:solidFill>
                  <a:srgbClr val="000000"/>
                </a:solidFill>
              </a:rPr>
              <a:pPr eaLnBrk="1" fontAlgn="base" hangingPunct="1">
                <a:spcBef>
                  <a:spcPct val="0"/>
                </a:spcBef>
                <a:spcAft>
                  <a:spcPct val="0"/>
                </a:spcAft>
              </a:pPr>
              <a:t>9</a:t>
            </a:fld>
            <a:endParaRPr lang="en-US" altLang="en-US">
              <a:solidFill>
                <a:srgbClr val="000000"/>
              </a:solidFill>
            </a:endParaRPr>
          </a:p>
        </p:txBody>
      </p:sp>
      <p:sp>
        <p:nvSpPr>
          <p:cNvPr id="10243" name="Rectangle 2"/>
          <p:cNvSpPr>
            <a:spLocks noGrp="1" noChangeArrowheads="1"/>
          </p:cNvSpPr>
          <p:nvPr>
            <p:ph type="title"/>
          </p:nvPr>
        </p:nvSpPr>
        <p:spPr>
          <a:xfrm>
            <a:off x="2438400" y="277813"/>
            <a:ext cx="7924800" cy="1143000"/>
          </a:xfrm>
        </p:spPr>
        <p:txBody>
          <a:bodyPr/>
          <a:lstStyle/>
          <a:p>
            <a:pPr eaLnBrk="1" hangingPunct="1"/>
            <a:r>
              <a:rPr lang="en-US" altLang="en-US" sz="3400" dirty="0"/>
              <a:t>Why are youth at greater risk of injury </a:t>
            </a:r>
            <a:br>
              <a:rPr lang="en-US" altLang="en-US" sz="3400" dirty="0"/>
            </a:br>
            <a:r>
              <a:rPr lang="en-US" altLang="en-US" sz="3400" dirty="0"/>
              <a:t>during farm/ranch work?</a:t>
            </a:r>
            <a:endParaRPr lang="en-US" altLang="en-US" sz="3800" dirty="0"/>
          </a:p>
        </p:txBody>
      </p:sp>
      <p:sp>
        <p:nvSpPr>
          <p:cNvPr id="10244" name="Rectangle 10"/>
          <p:cNvSpPr>
            <a:spLocks noGrp="1" noChangeArrowheads="1"/>
          </p:cNvSpPr>
          <p:nvPr>
            <p:ph type="body" sz="half" idx="1"/>
          </p:nvPr>
        </p:nvSpPr>
        <p:spPr>
          <a:xfrm>
            <a:off x="2647626" y="1828800"/>
            <a:ext cx="3352800" cy="1752600"/>
          </a:xfrm>
        </p:spPr>
        <p:txBody>
          <a:bodyPr/>
          <a:lstStyle/>
          <a:p>
            <a:pPr marL="0" indent="0" eaLnBrk="1" hangingPunct="1">
              <a:spcBef>
                <a:spcPct val="0"/>
              </a:spcBef>
            </a:pPr>
            <a:r>
              <a:rPr lang="en-US" altLang="en-US" sz="1800" b="1" dirty="0"/>
              <a:t> Lack of knowledge </a:t>
            </a:r>
          </a:p>
          <a:p>
            <a:pPr marL="228600" indent="0" eaLnBrk="1" hangingPunct="1">
              <a:spcBef>
                <a:spcPct val="0"/>
              </a:spcBef>
              <a:buNone/>
            </a:pPr>
            <a:r>
              <a:rPr lang="en-US" altLang="en-US" sz="1800" b="1" dirty="0"/>
              <a:t>about hazards</a:t>
            </a:r>
          </a:p>
          <a:p>
            <a:pPr marL="0" indent="0" eaLnBrk="1" hangingPunct="1">
              <a:spcBef>
                <a:spcPct val="0"/>
              </a:spcBef>
            </a:pPr>
            <a:endParaRPr lang="en-US" altLang="en-US" sz="1800" b="1" dirty="0"/>
          </a:p>
          <a:p>
            <a:pPr marL="0" indent="0" eaLnBrk="1" hangingPunct="1">
              <a:spcBef>
                <a:spcPct val="0"/>
              </a:spcBef>
            </a:pPr>
            <a:r>
              <a:rPr lang="en-US" altLang="en-US" sz="1800" b="1" dirty="0"/>
              <a:t> Lack of coordination</a:t>
            </a:r>
          </a:p>
          <a:p>
            <a:pPr marL="0" indent="0" eaLnBrk="1" hangingPunct="1">
              <a:spcBef>
                <a:spcPct val="0"/>
              </a:spcBef>
            </a:pPr>
            <a:endParaRPr lang="en-US" altLang="en-US" sz="1800" b="1" dirty="0"/>
          </a:p>
          <a:p>
            <a:pPr marL="0" indent="0" eaLnBrk="1" hangingPunct="1">
              <a:spcBef>
                <a:spcPct val="0"/>
              </a:spcBef>
            </a:pPr>
            <a:r>
              <a:rPr lang="en-US" altLang="en-US" sz="1800" b="1" dirty="0"/>
              <a:t> Lack of experience</a:t>
            </a:r>
          </a:p>
        </p:txBody>
      </p:sp>
      <p:sp>
        <p:nvSpPr>
          <p:cNvPr id="10245" name="Rectangle 11"/>
          <p:cNvSpPr>
            <a:spLocks noChangeArrowheads="1"/>
          </p:cNvSpPr>
          <p:nvPr/>
        </p:nvSpPr>
        <p:spPr bwMode="auto">
          <a:xfrm>
            <a:off x="7086600" y="4495801"/>
            <a:ext cx="2667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Aft>
                <a:spcPct val="0"/>
              </a:spcAft>
              <a:buClr>
                <a:srgbClr val="A0C6BA"/>
              </a:buClr>
              <a:buSzPct val="90000"/>
              <a:buFont typeface="Wingdings" panose="05000000000000000000" pitchFamily="2" charset="2"/>
              <a:buChar char="n"/>
            </a:pPr>
            <a:r>
              <a:rPr lang="en-US" altLang="en-US" b="1" dirty="0">
                <a:solidFill>
                  <a:srgbClr val="000000"/>
                </a:solidFill>
              </a:rPr>
              <a:t> Physical size</a:t>
            </a:r>
          </a:p>
          <a:p>
            <a:pPr eaLnBrk="1" fontAlgn="base" hangingPunct="1">
              <a:spcAft>
                <a:spcPct val="0"/>
              </a:spcAft>
              <a:buClr>
                <a:srgbClr val="A0C6BA"/>
              </a:buClr>
              <a:buSzPct val="90000"/>
              <a:buFont typeface="Wingdings" panose="05000000000000000000" pitchFamily="2" charset="2"/>
              <a:buChar char="n"/>
            </a:pPr>
            <a:endParaRPr lang="en-US" altLang="en-US" b="1" dirty="0">
              <a:solidFill>
                <a:srgbClr val="000000"/>
              </a:solidFill>
            </a:endParaRPr>
          </a:p>
          <a:p>
            <a:pPr eaLnBrk="1" fontAlgn="base" hangingPunct="1">
              <a:spcAft>
                <a:spcPct val="0"/>
              </a:spcAft>
              <a:buClr>
                <a:srgbClr val="A0C6BA"/>
              </a:buClr>
              <a:buSzPct val="90000"/>
              <a:buFont typeface="Wingdings" panose="05000000000000000000" pitchFamily="2" charset="2"/>
              <a:buChar char="n"/>
            </a:pPr>
            <a:r>
              <a:rPr lang="en-US" altLang="en-US" b="1" dirty="0">
                <a:solidFill>
                  <a:srgbClr val="000000"/>
                </a:solidFill>
              </a:rPr>
              <a:t> Lack of maturity</a:t>
            </a:r>
          </a:p>
          <a:p>
            <a:pPr eaLnBrk="1" fontAlgn="base" hangingPunct="1">
              <a:spcAft>
                <a:spcPct val="0"/>
              </a:spcAft>
              <a:buClr>
                <a:srgbClr val="A0C6BA"/>
              </a:buClr>
              <a:buSzPct val="90000"/>
              <a:buFont typeface="Wingdings" panose="05000000000000000000" pitchFamily="2" charset="2"/>
              <a:buChar char="n"/>
            </a:pPr>
            <a:endParaRPr lang="en-US" altLang="en-US" b="1" dirty="0">
              <a:solidFill>
                <a:srgbClr val="000000"/>
              </a:solidFill>
            </a:endParaRPr>
          </a:p>
          <a:p>
            <a:pPr eaLnBrk="1" fontAlgn="base" hangingPunct="1">
              <a:spcAft>
                <a:spcPct val="0"/>
              </a:spcAft>
              <a:buClr>
                <a:srgbClr val="A0C6BA"/>
              </a:buClr>
              <a:buSzPct val="90000"/>
              <a:buFont typeface="Wingdings" panose="05000000000000000000" pitchFamily="2" charset="2"/>
              <a:buChar char="n"/>
            </a:pPr>
            <a:r>
              <a:rPr lang="en-US" altLang="en-US" b="1" dirty="0">
                <a:solidFill>
                  <a:srgbClr val="000000"/>
                </a:solidFill>
              </a:rPr>
              <a:t> Lack of strength</a:t>
            </a:r>
          </a:p>
          <a:p>
            <a:pPr eaLnBrk="1" fontAlgn="base" hangingPunct="1">
              <a:spcAft>
                <a:spcPct val="0"/>
              </a:spcAft>
              <a:buClr>
                <a:srgbClr val="A0C6BA"/>
              </a:buClr>
              <a:buSzPct val="90000"/>
              <a:buFont typeface="Wingdings" panose="05000000000000000000" pitchFamily="2" charset="2"/>
              <a:buChar char="n"/>
            </a:pPr>
            <a:endParaRPr lang="en-US" altLang="en-US" b="1" dirty="0">
              <a:solidFill>
                <a:srgbClr val="000000"/>
              </a:solidFill>
            </a:endParaRPr>
          </a:p>
          <a:p>
            <a:pPr marL="228600" indent="-228600" eaLnBrk="1" fontAlgn="base" hangingPunct="1">
              <a:spcAft>
                <a:spcPct val="0"/>
              </a:spcAft>
              <a:buClr>
                <a:srgbClr val="A0C6BA"/>
              </a:buClr>
              <a:buSzPct val="90000"/>
              <a:buFont typeface="Wingdings" panose="05000000000000000000" pitchFamily="2" charset="2"/>
              <a:buChar char="n"/>
            </a:pPr>
            <a:r>
              <a:rPr lang="en-US" altLang="en-US" b="1" dirty="0">
                <a:solidFill>
                  <a:srgbClr val="000000"/>
                </a:solidFill>
              </a:rPr>
              <a:t>Lack of endurance</a:t>
            </a:r>
          </a:p>
        </p:txBody>
      </p:sp>
      <p:sp>
        <p:nvSpPr>
          <p:cNvPr id="10" name="Rectangle 9"/>
          <p:cNvSpPr/>
          <p:nvPr/>
        </p:nvSpPr>
        <p:spPr>
          <a:xfrm rot="16200000">
            <a:off x="984251" y="2292691"/>
            <a:ext cx="1665287" cy="585787"/>
          </a:xfrm>
          <a:prstGeom prst="rect">
            <a:avLst/>
          </a:prstGeom>
        </p:spPr>
        <p:txBody>
          <a:bodyPr wrap="none">
            <a:spAutoFit/>
          </a:bodyPr>
          <a:lstStyle/>
          <a:p>
            <a:pPr fontAlgn="base">
              <a:spcBef>
                <a:spcPct val="0"/>
              </a:spcBef>
              <a:spcAft>
                <a:spcPct val="0"/>
              </a:spcAft>
              <a:defRPr/>
            </a:pPr>
            <a:r>
              <a:rPr lang="en-US" sz="3200" b="1" dirty="0">
                <a:ln w="0">
                  <a:solidFill>
                    <a:srgbClr val="000000"/>
                  </a:solidFill>
                </a:ln>
                <a:solidFill>
                  <a:srgbClr val="FFC000"/>
                </a:solidFill>
                <a:effectLst>
                  <a:outerShdw blurRad="38100" dist="25400" dir="5400000" algn="ctr" rotWithShape="0">
                    <a:srgbClr val="6E747A">
                      <a:alpha val="43000"/>
                    </a:srgbClr>
                  </a:outerShdw>
                </a:effectLst>
                <a:latin typeface="Arial" panose="020B0604020202020204" pitchFamily="34" charset="0"/>
              </a:rPr>
              <a:t>Activity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456" y="3733800"/>
            <a:ext cx="2913970" cy="2913970"/>
          </a:xfrm>
          <a:prstGeom prst="rect">
            <a:avLst/>
          </a:prstGeom>
          <a:ln>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683095"/>
            <a:ext cx="2667000" cy="2667000"/>
          </a:xfrm>
          <a:prstGeom prst="rect">
            <a:avLst/>
          </a:prstGeom>
          <a:ln>
            <a:solidFill>
              <a:schemeClr val="tx1"/>
            </a:solidFill>
          </a:ln>
        </p:spPr>
      </p:pic>
      <p:sp>
        <p:nvSpPr>
          <p:cNvPr id="9" name="TextBox 8"/>
          <p:cNvSpPr txBox="1"/>
          <p:nvPr/>
        </p:nvSpPr>
        <p:spPr>
          <a:xfrm rot="16200000">
            <a:off x="-1319766" y="2941336"/>
            <a:ext cx="3410378" cy="369332"/>
          </a:xfrm>
          <a:prstGeom prst="rect">
            <a:avLst/>
          </a:prstGeom>
          <a:noFill/>
        </p:spPr>
        <p:txBody>
          <a:bodyPr wrap="square" rtlCol="0">
            <a:spAutoFit/>
          </a:bodyPr>
          <a:lstStyle/>
          <a:p>
            <a:r>
              <a:rPr lang="en-US" dirty="0" smtClean="0"/>
              <a:t>Purdue – Gearing Up for Safety</a:t>
            </a:r>
            <a:endParaRPr lang="en-US" dirty="0"/>
          </a:p>
        </p:txBody>
      </p:sp>
    </p:spTree>
    <p:extLst>
      <p:ext uri="{BB962C8B-B14F-4D97-AF65-F5344CB8AC3E}">
        <p14:creationId xmlns:p14="http://schemas.microsoft.com/office/powerpoint/2010/main" val="250645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uiExpand="1" build="p"/>
    </p:bldLst>
  </p:timing>
</p:sld>
</file>

<file path=ppt/theme/theme1.xml><?xml version="1.0" encoding="utf-8"?>
<a:theme xmlns:a="http://schemas.openxmlformats.org/drawingml/2006/main" name="Layers">
  <a:themeElements>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2732</Words>
  <Application>Microsoft Office PowerPoint</Application>
  <PresentationFormat>Widescreen</PresentationFormat>
  <Paragraphs>323</Paragraphs>
  <Slides>16</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新細明體</vt:lpstr>
      <vt:lpstr>Arial</vt:lpstr>
      <vt:lpstr>Calibri</vt:lpstr>
      <vt:lpstr>Times New Roman</vt:lpstr>
      <vt:lpstr>Trebuchet MS</vt:lpstr>
      <vt:lpstr>Wingdings</vt:lpstr>
      <vt:lpstr>Wingdings 3</vt:lpstr>
      <vt:lpstr>Layers</vt:lpstr>
      <vt:lpstr>Facet</vt:lpstr>
      <vt:lpstr>Tractor Safety Introduction</vt:lpstr>
      <vt:lpstr>Agriculture today vs.  50 to 100 years ago</vt:lpstr>
      <vt:lpstr>What factors influence farm work and  injury risk?</vt:lpstr>
      <vt:lpstr>Environmental Hazards that Increase Risk of Injury/Illness during Farm/Ranch Work</vt:lpstr>
      <vt:lpstr>Most Hazardous U.S. Industries</vt:lpstr>
      <vt:lpstr>How many families are affected annually by an agricultural injury/fatality?</vt:lpstr>
      <vt:lpstr>Farm/ranch work is hazardous. What hazard is depicted by each picture?</vt:lpstr>
      <vt:lpstr>Activities Frequently  Involved in Farm/Ranch Injuries </vt:lpstr>
      <vt:lpstr>Why are youth at greater risk of injury  during farm/ranch work?</vt:lpstr>
      <vt:lpstr>Keeping Farmers / Workers Safe</vt:lpstr>
      <vt:lpstr>Keeping Farmers/workers Safe</vt:lpstr>
      <vt:lpstr>Operator Characteristics that Increase Risk of Injury when Operating Ag Machinery</vt:lpstr>
      <vt:lpstr>What can I do, as a youth worker on a farm?</vt:lpstr>
      <vt:lpstr>PowerPoint Presentation</vt:lpstr>
      <vt:lpstr>What specific tasks are prohibited by the FLSA for youth under 16?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Tractor Safety Introduction</dc:title>
  <dc:creator>Lori Berget</dc:creator>
  <cp:lastModifiedBy>Lori Berget</cp:lastModifiedBy>
  <cp:revision>12</cp:revision>
  <dcterms:created xsi:type="dcterms:W3CDTF">2021-03-01T20:50:44Z</dcterms:created>
  <dcterms:modified xsi:type="dcterms:W3CDTF">2021-03-02T17:15:15Z</dcterms:modified>
</cp:coreProperties>
</file>